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6"/>
    <p:sldMasterId id="214748367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Lst>
  <p:sldSz cy="5143500" cx="9144000"/>
  <p:notesSz cx="6858000" cy="9144000"/>
  <p:embeddedFontLst>
    <p:embeddedFont>
      <p:font typeface="Nunito"/>
      <p:regular r:id="rId62"/>
      <p:bold r:id="rId63"/>
      <p:italic r:id="rId64"/>
      <p:boldItalic r:id="rId65"/>
    </p:embeddedFont>
    <p:embeddedFont>
      <p:font typeface="Open Sans"/>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4456_Radhika Seth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60A358-B32F-4ACB-91BF-C1CB069F1883}">
  <a:tblStyle styleId="{AF60A358-B32F-4ACB-91BF-C1CB069F188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8E573A6-3AA4-4F42-B3F4-1A12F66CF131}"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Nunito-regular.fntdata"/><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font" Target="fonts/Nunito-italic.fntdata"/><Relationship Id="rId63" Type="http://schemas.openxmlformats.org/officeDocument/2006/relationships/font" Target="fonts/Nunito-bold.fntdata"/><Relationship Id="rId22" Type="http://schemas.openxmlformats.org/officeDocument/2006/relationships/slide" Target="slides/slide14.xml"/><Relationship Id="rId66" Type="http://schemas.openxmlformats.org/officeDocument/2006/relationships/font" Target="fonts/OpenSans-regular.fntdata"/><Relationship Id="rId21" Type="http://schemas.openxmlformats.org/officeDocument/2006/relationships/slide" Target="slides/slide13.xml"/><Relationship Id="rId65" Type="http://schemas.openxmlformats.org/officeDocument/2006/relationships/font" Target="fonts/Nunito-boldItalic.fntdata"/><Relationship Id="rId24" Type="http://schemas.openxmlformats.org/officeDocument/2006/relationships/slide" Target="slides/slide16.xml"/><Relationship Id="rId68" Type="http://schemas.openxmlformats.org/officeDocument/2006/relationships/font" Target="fonts/OpenSans-italic.fntdata"/><Relationship Id="rId23" Type="http://schemas.openxmlformats.org/officeDocument/2006/relationships/slide" Target="slides/slide15.xml"/><Relationship Id="rId67" Type="http://schemas.openxmlformats.org/officeDocument/2006/relationships/font" Target="fonts/OpenSans-bold.fntdata"/><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OpenSans-bold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2-04T03:39:52.031">
    <p:pos x="6000" y="0"/>
    <p:text>to be done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287c3f67e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1287c3f67e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Only title - prob statement on the next slide , agenda on the next </a:t>
            </a:r>
            <a:endParaRPr/>
          </a:p>
          <a:p>
            <a:pPr indent="0" lvl="0" marL="0" rtl="0" algn="l">
              <a:spcBef>
                <a:spcPts val="0"/>
              </a:spcBef>
              <a:spcAft>
                <a:spcPts val="0"/>
              </a:spcAft>
              <a:buNone/>
            </a:pPr>
            <a:r>
              <a:rPr lang="en"/>
              <a:t>Ext guide, internal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1287c3f67e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1287c3f67e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287c3f67e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1287c3f67e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1287c3f67e_0_1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1287c3f67e_0_1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287c3f67e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287c3f67e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Explan the metrics - how you are going to apply it to the system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Afte this - UML diagram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1287c3f67e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1287c3f67e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287c3f67e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287c3f67e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287c3f67e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1287c3f67e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287c3f67e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287c3f67e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287c3f67e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1287c3f67e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last - a complete system use case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287c3f67e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1287c3f67e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287c3f67e_0_1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1287c3f67e_0_1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Intro-probolem stm - motivation -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1287c3f67e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1287c3f67e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1287c3f67e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1287c3f67e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1287c3f67e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1287c3f67e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Givr the hyperlink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1287c3f67e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1287c3f67e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Givr the hyperlink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1287c3f67e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1287c3f67e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1287c3f67e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1287c3f67e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1287c3f67e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1287c3f67e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verions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287c3f67e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1287c3f67e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Versions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1287c3f67e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1287c3f67e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1287c3f67e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1287c3f67e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287c3f67e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1287c3f67e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1287c3f67e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1287c3f67e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 score = Tp + tn / sum of all </a:t>
            </a:r>
            <a:endParaRPr/>
          </a:p>
          <a:p>
            <a:pPr indent="0" lvl="0" marL="0" rtl="0" algn="l">
              <a:spcBef>
                <a:spcPts val="0"/>
              </a:spcBef>
              <a:spcAft>
                <a:spcPts val="0"/>
              </a:spcAft>
              <a:buNone/>
            </a:pPr>
            <a:r>
              <a:rPr lang="en"/>
              <a:t>Precision = tp / tp + fp </a:t>
            </a:r>
            <a:endParaRPr/>
          </a:p>
          <a:p>
            <a:pPr indent="0" lvl="0" marL="0" rtl="0" algn="l">
              <a:spcBef>
                <a:spcPts val="0"/>
              </a:spcBef>
              <a:spcAft>
                <a:spcPts val="0"/>
              </a:spcAft>
              <a:buNone/>
            </a:pPr>
            <a:r>
              <a:rPr lang="en"/>
              <a:t>Recall = tp / tp + fn </a:t>
            </a:r>
            <a:endParaRPr/>
          </a:p>
          <a:p>
            <a:pPr indent="0" lvl="0" marL="0" rtl="0" algn="l">
              <a:spcBef>
                <a:spcPts val="0"/>
              </a:spcBef>
              <a:spcAft>
                <a:spcPts val="0"/>
              </a:spcAft>
              <a:buNone/>
            </a:pPr>
            <a:r>
              <a:rPr lang="en"/>
              <a:t>F1 = 2 * ( precision x recall / precision + recall)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Pseudo count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1287c3f67e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1287c3f67e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1287c3f67e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1287c3f67e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precision-recall curve shows the relationship between precision (= positive predictive value) and recall (= sensitivity) for every possible cut-off. The PRC is a graph with: </a:t>
            </a:r>
            <a:endParaRPr/>
          </a:p>
          <a:p>
            <a:pPr indent="0" lvl="0" marL="0" rtl="0" algn="l">
              <a:lnSpc>
                <a:spcPct val="115000"/>
              </a:lnSpc>
              <a:spcBef>
                <a:spcPts val="1200"/>
              </a:spcBef>
              <a:spcAft>
                <a:spcPts val="0"/>
              </a:spcAft>
              <a:buClr>
                <a:schemeClr val="dk1"/>
              </a:buClr>
              <a:buSzPts val="1100"/>
              <a:buFont typeface="Arial"/>
              <a:buNone/>
            </a:pPr>
            <a:r>
              <a:rPr lang="en"/>
              <a:t>• The x-axis showing recall (= sensitivity = TP / (TP + FN)) </a:t>
            </a:r>
            <a:endParaRPr/>
          </a:p>
          <a:p>
            <a:pPr indent="0" lvl="0" marL="0" rtl="0" algn="l">
              <a:lnSpc>
                <a:spcPct val="115000"/>
              </a:lnSpc>
              <a:spcBef>
                <a:spcPts val="1200"/>
              </a:spcBef>
              <a:spcAft>
                <a:spcPts val="0"/>
              </a:spcAft>
              <a:buClr>
                <a:schemeClr val="dk1"/>
              </a:buClr>
              <a:buSzPts val="1100"/>
              <a:buFont typeface="Arial"/>
              <a:buNone/>
            </a:pPr>
            <a:r>
              <a:rPr lang="en"/>
              <a:t>• The y-axis showing precision (= positive predictive value = TP / (TP + FP))</a:t>
            </a:r>
            <a:endParaRPr/>
          </a:p>
          <a:p>
            <a:pPr indent="0" lvl="0" marL="0" rtl="0" algn="l">
              <a:spcBef>
                <a:spcPts val="1200"/>
              </a:spcBef>
              <a:spcAft>
                <a:spcPts val="0"/>
              </a:spcAft>
              <a:buNone/>
            </a:pPr>
            <a:r>
              <a:rPr lang="en"/>
              <a:t>AUC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Y_pred: the score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Score: sort: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1287c3f67e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1287c3f67e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1287c3f67e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1287c3f67e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1287c3f67e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1287c3f67e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1287c3f67e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1287c3f67e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1287c3f67e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1287c3f67e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1287c3f67e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1287c3f67e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1287c3f67e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1287c3f67e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set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287c3f67e_0_1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1287c3f67e_0_1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1"/>
                </a:solidFill>
                <a:latin typeface="Times New Roman"/>
                <a:ea typeface="Times New Roman"/>
                <a:cs typeface="Times New Roman"/>
                <a:sym typeface="Times New Roman"/>
              </a:rPr>
              <a:t>TAD disruption can result in altered gene expression, linked to genetic diseases and cancer. </a:t>
            </a:r>
            <a:endParaRPr sz="13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In a diseased cell, these regions may shift, resulting in the activation of different genes and the synthesis of incorrect proteins</a:t>
            </a:r>
            <a:endParaRPr sz="13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sz="1300" u="sng">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1287c3f67e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1287c3f67e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1287c3f67e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1287c3f67e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1287c3f67e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1287c3f67e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1287c3f67e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1287c3f67e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1287c3f67e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1287c3f67e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1287c3f67e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1287c3f67e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1287c3f67e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1287c3f67e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1287c3f67e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1287c3f67e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1287c3f67e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1287c3f67e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1287c3f67e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1287c3f67e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1287c3f67e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1287c3f67e_0_1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1287c3f67e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1287c3f67e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1287c3f67e_0_1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1287c3f67e_0_1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1287c3f67e_0_1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1287c3f67e_0_1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1287c3f67e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1287c3f67e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287c3f67e_0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1287c3f67e_0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1287c3f67e_0_1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1287c3f67e_0_1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1287c3f67e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1287c3f67e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dk1"/>
              </a:buClr>
              <a:buSzPts val="1400"/>
              <a:buChar char="●"/>
            </a:pPr>
            <a:r>
              <a:rPr lang="en" sz="1400">
                <a:solidFill>
                  <a:schemeClr val="dk1"/>
                </a:solidFill>
              </a:rPr>
              <a:t>When we look at the entire human genome, we see that genes (functional elements) account for only about 2% of the genome. </a:t>
            </a:r>
            <a:endParaRPr sz="1400">
              <a:solidFill>
                <a:schemeClr val="dk1"/>
              </a:solidFill>
            </a:endParaRPr>
          </a:p>
          <a:p>
            <a:pPr indent="-317500" lvl="0" marL="457200" rtl="0" algn="just">
              <a:lnSpc>
                <a:spcPct val="115000"/>
              </a:lnSpc>
              <a:spcBef>
                <a:spcPts val="0"/>
              </a:spcBef>
              <a:spcAft>
                <a:spcPts val="0"/>
              </a:spcAft>
              <a:buClr>
                <a:schemeClr val="dk1"/>
              </a:buClr>
              <a:buSzPts val="1400"/>
              <a:buChar char="●"/>
            </a:pPr>
            <a:r>
              <a:rPr lang="en" sz="1400">
                <a:solidFill>
                  <a:schemeClr val="dk1"/>
                </a:solidFill>
              </a:rPr>
              <a:t>Diseases and disorders caused by gene level issues are also taken into account. So the rest of the wide range of diseases and their variations (for example, diabetes can affect someone severely while remaining mild in others) are mostly caused by non-gene mutations. </a:t>
            </a:r>
            <a:endParaRPr sz="1400">
              <a:solidFill>
                <a:schemeClr val="dk1"/>
              </a:solidFill>
            </a:endParaRPr>
          </a:p>
          <a:p>
            <a:pPr indent="-317500" lvl="0" marL="457200" rtl="0" algn="just">
              <a:lnSpc>
                <a:spcPct val="115000"/>
              </a:lnSpc>
              <a:spcBef>
                <a:spcPts val="0"/>
              </a:spcBef>
              <a:spcAft>
                <a:spcPts val="0"/>
              </a:spcAft>
              <a:buClr>
                <a:schemeClr val="dk1"/>
              </a:buClr>
              <a:buSzPts val="1400"/>
              <a:buChar char="●"/>
            </a:pPr>
            <a:r>
              <a:rPr lang="en" sz="1400">
                <a:solidFill>
                  <a:schemeClr val="dk1"/>
                </a:solidFill>
              </a:rPr>
              <a:t>One way we can describe how the non-coding portion of our DNA is by investigating the transcription factors that bind there. </a:t>
            </a:r>
            <a:endParaRPr sz="1400">
              <a:solidFill>
                <a:schemeClr val="dk1"/>
              </a:solidFill>
            </a:endParaRPr>
          </a:p>
          <a:p>
            <a:pPr indent="-317500" lvl="0" marL="457200" rtl="0" algn="just">
              <a:lnSpc>
                <a:spcPct val="115000"/>
              </a:lnSpc>
              <a:spcBef>
                <a:spcPts val="0"/>
              </a:spcBef>
              <a:spcAft>
                <a:spcPts val="0"/>
              </a:spcAft>
              <a:buClr>
                <a:schemeClr val="dk1"/>
              </a:buClr>
              <a:buSzPts val="1400"/>
              <a:buChar char="●"/>
            </a:pPr>
            <a:r>
              <a:rPr lang="en" sz="1400">
                <a:solidFill>
                  <a:schemeClr val="dk1"/>
                </a:solidFill>
              </a:rPr>
              <a:t>Which is why we want to explore genomic sequences at TAD boundaries.</a:t>
            </a:r>
            <a:endParaRPr sz="15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287c3f67e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287c3f67e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 diagram / block diagram  - draw diagram for this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54" name="Shape 54"/>
        <p:cNvGrpSpPr/>
        <p:nvPr/>
      </p:nvGrpSpPr>
      <p:grpSpPr>
        <a:xfrm>
          <a:off x="0" y="0"/>
          <a:ext cx="0" cy="0"/>
          <a:chOff x="0" y="0"/>
          <a:chExt cx="0" cy="0"/>
        </a:xfrm>
      </p:grpSpPr>
      <p:sp>
        <p:nvSpPr>
          <p:cNvPr id="55" name="Google Shape;55;p14"/>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14"/>
          <p:cNvGrpSpPr/>
          <p:nvPr/>
        </p:nvGrpSpPr>
        <p:grpSpPr>
          <a:xfrm>
            <a:off x="255200" y="592"/>
            <a:ext cx="2250363" cy="1044300"/>
            <a:chOff x="255200" y="592"/>
            <a:chExt cx="2250363" cy="1044300"/>
          </a:xfrm>
        </p:grpSpPr>
        <p:sp>
          <p:nvSpPr>
            <p:cNvPr id="60" name="Google Shape;60;p14"/>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 name="Google Shape;63;p14"/>
          <p:cNvGrpSpPr/>
          <p:nvPr/>
        </p:nvGrpSpPr>
        <p:grpSpPr>
          <a:xfrm>
            <a:off x="905395" y="592"/>
            <a:ext cx="2250363" cy="1044300"/>
            <a:chOff x="905395" y="592"/>
            <a:chExt cx="2250363" cy="1044300"/>
          </a:xfrm>
        </p:grpSpPr>
        <p:sp>
          <p:nvSpPr>
            <p:cNvPr id="64" name="Google Shape;64;p14"/>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14"/>
          <p:cNvGrpSpPr/>
          <p:nvPr/>
        </p:nvGrpSpPr>
        <p:grpSpPr>
          <a:xfrm>
            <a:off x="7057468" y="5088"/>
            <a:ext cx="1851282" cy="752108"/>
            <a:chOff x="6917201" y="0"/>
            <a:chExt cx="2227777" cy="863400"/>
          </a:xfrm>
        </p:grpSpPr>
        <p:sp>
          <p:nvSpPr>
            <p:cNvPr id="68" name="Google Shape;68;p14"/>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14"/>
          <p:cNvGrpSpPr/>
          <p:nvPr/>
        </p:nvGrpSpPr>
        <p:grpSpPr>
          <a:xfrm>
            <a:off x="6553032" y="4217852"/>
            <a:ext cx="2389068" cy="925737"/>
            <a:chOff x="6917201" y="0"/>
            <a:chExt cx="2227777" cy="863400"/>
          </a:xfrm>
        </p:grpSpPr>
        <p:sp>
          <p:nvSpPr>
            <p:cNvPr id="72" name="Google Shape;72;p14"/>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14"/>
          <p:cNvGrpSpPr/>
          <p:nvPr/>
        </p:nvGrpSpPr>
        <p:grpSpPr>
          <a:xfrm>
            <a:off x="199149" y="4055652"/>
            <a:ext cx="2795414" cy="1083308"/>
            <a:chOff x="6917201" y="0"/>
            <a:chExt cx="2227777" cy="863400"/>
          </a:xfrm>
        </p:grpSpPr>
        <p:sp>
          <p:nvSpPr>
            <p:cNvPr id="76" name="Google Shape;76;p14"/>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4"/>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80" name="Google Shape;80;p14"/>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81" name="Google Shape;81;p1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82" name="Shape 82"/>
        <p:cNvGrpSpPr/>
        <p:nvPr/>
      </p:nvGrpSpPr>
      <p:grpSpPr>
        <a:xfrm>
          <a:off x="0" y="0"/>
          <a:ext cx="0" cy="0"/>
          <a:chOff x="0" y="0"/>
          <a:chExt cx="0" cy="0"/>
        </a:xfrm>
      </p:grpSpPr>
      <p:sp>
        <p:nvSpPr>
          <p:cNvPr id="83" name="Google Shape;83;p15"/>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15"/>
          <p:cNvGrpSpPr/>
          <p:nvPr/>
        </p:nvGrpSpPr>
        <p:grpSpPr>
          <a:xfrm>
            <a:off x="5594191" y="3961115"/>
            <a:ext cx="2910145" cy="1182340"/>
            <a:chOff x="6917201" y="0"/>
            <a:chExt cx="2227777" cy="863400"/>
          </a:xfrm>
        </p:grpSpPr>
        <p:sp>
          <p:nvSpPr>
            <p:cNvPr id="85" name="Google Shape;85;p15"/>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15"/>
          <p:cNvGrpSpPr/>
          <p:nvPr/>
        </p:nvGrpSpPr>
        <p:grpSpPr>
          <a:xfrm>
            <a:off x="199149" y="2"/>
            <a:ext cx="2795414" cy="1083308"/>
            <a:chOff x="6917201" y="0"/>
            <a:chExt cx="2227777" cy="863400"/>
          </a:xfrm>
        </p:grpSpPr>
        <p:sp>
          <p:nvSpPr>
            <p:cNvPr id="89" name="Google Shape;89;p15"/>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5"/>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3200"/>
              <a:buNone/>
              <a:defRPr sz="3200">
                <a:solidFill>
                  <a:schemeClr val="dk2"/>
                </a:solidFill>
              </a:defRPr>
            </a:lvl1pPr>
            <a:lvl2pPr lvl="1" rtl="0" algn="ctr">
              <a:spcBef>
                <a:spcPts val="0"/>
              </a:spcBef>
              <a:spcAft>
                <a:spcPts val="0"/>
              </a:spcAft>
              <a:buClr>
                <a:schemeClr val="dk2"/>
              </a:buClr>
              <a:buSzPts val="3200"/>
              <a:buNone/>
              <a:defRPr sz="3200">
                <a:solidFill>
                  <a:schemeClr val="dk2"/>
                </a:solidFill>
              </a:defRPr>
            </a:lvl2pPr>
            <a:lvl3pPr lvl="2" rtl="0" algn="ctr">
              <a:spcBef>
                <a:spcPts val="0"/>
              </a:spcBef>
              <a:spcAft>
                <a:spcPts val="0"/>
              </a:spcAft>
              <a:buClr>
                <a:schemeClr val="dk2"/>
              </a:buClr>
              <a:buSzPts val="3200"/>
              <a:buNone/>
              <a:defRPr sz="3200">
                <a:solidFill>
                  <a:schemeClr val="dk2"/>
                </a:solidFill>
              </a:defRPr>
            </a:lvl3pPr>
            <a:lvl4pPr lvl="3" rtl="0" algn="ctr">
              <a:spcBef>
                <a:spcPts val="0"/>
              </a:spcBef>
              <a:spcAft>
                <a:spcPts val="0"/>
              </a:spcAft>
              <a:buClr>
                <a:schemeClr val="dk2"/>
              </a:buClr>
              <a:buSzPts val="3200"/>
              <a:buNone/>
              <a:defRPr sz="3200">
                <a:solidFill>
                  <a:schemeClr val="dk2"/>
                </a:solidFill>
              </a:defRPr>
            </a:lvl4pPr>
            <a:lvl5pPr lvl="4" rtl="0" algn="ctr">
              <a:spcBef>
                <a:spcPts val="0"/>
              </a:spcBef>
              <a:spcAft>
                <a:spcPts val="0"/>
              </a:spcAft>
              <a:buClr>
                <a:schemeClr val="dk2"/>
              </a:buClr>
              <a:buSzPts val="3200"/>
              <a:buNone/>
              <a:defRPr sz="3200">
                <a:solidFill>
                  <a:schemeClr val="dk2"/>
                </a:solidFill>
              </a:defRPr>
            </a:lvl5pPr>
            <a:lvl6pPr lvl="5" rtl="0" algn="ctr">
              <a:spcBef>
                <a:spcPts val="0"/>
              </a:spcBef>
              <a:spcAft>
                <a:spcPts val="0"/>
              </a:spcAft>
              <a:buClr>
                <a:schemeClr val="dk2"/>
              </a:buClr>
              <a:buSzPts val="3200"/>
              <a:buNone/>
              <a:defRPr sz="3200">
                <a:solidFill>
                  <a:schemeClr val="dk2"/>
                </a:solidFill>
              </a:defRPr>
            </a:lvl6pPr>
            <a:lvl7pPr lvl="6" rtl="0" algn="ctr">
              <a:spcBef>
                <a:spcPts val="0"/>
              </a:spcBef>
              <a:spcAft>
                <a:spcPts val="0"/>
              </a:spcAft>
              <a:buClr>
                <a:schemeClr val="dk2"/>
              </a:buClr>
              <a:buSzPts val="3200"/>
              <a:buNone/>
              <a:defRPr sz="3200">
                <a:solidFill>
                  <a:schemeClr val="dk2"/>
                </a:solidFill>
              </a:defRPr>
            </a:lvl7pPr>
            <a:lvl8pPr lvl="7" rtl="0" algn="ctr">
              <a:spcBef>
                <a:spcPts val="0"/>
              </a:spcBef>
              <a:spcAft>
                <a:spcPts val="0"/>
              </a:spcAft>
              <a:buClr>
                <a:schemeClr val="dk2"/>
              </a:buClr>
              <a:buSzPts val="3200"/>
              <a:buNone/>
              <a:defRPr sz="3200">
                <a:solidFill>
                  <a:schemeClr val="dk2"/>
                </a:solidFill>
              </a:defRPr>
            </a:lvl8pPr>
            <a:lvl9pPr lvl="8" rtl="0" algn="ctr">
              <a:spcBef>
                <a:spcPts val="0"/>
              </a:spcBef>
              <a:spcAft>
                <a:spcPts val="0"/>
              </a:spcAft>
              <a:buClr>
                <a:schemeClr val="dk2"/>
              </a:buClr>
              <a:buSzPts val="3200"/>
              <a:buNone/>
              <a:defRPr sz="3200">
                <a:solidFill>
                  <a:schemeClr val="dk2"/>
                </a:solidFill>
              </a:defRPr>
            </a:lvl9pPr>
          </a:lstStyle>
          <a:p/>
        </p:txBody>
      </p:sp>
      <p:sp>
        <p:nvSpPr>
          <p:cNvPr id="93" name="Google Shape;93;p1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94" name="Shape 94"/>
        <p:cNvGrpSpPr/>
        <p:nvPr/>
      </p:nvGrpSpPr>
      <p:grpSpPr>
        <a:xfrm>
          <a:off x="0" y="0"/>
          <a:ext cx="0" cy="0"/>
          <a:chOff x="0" y="0"/>
          <a:chExt cx="0" cy="0"/>
        </a:xfrm>
      </p:grpSpPr>
      <p:sp>
        <p:nvSpPr>
          <p:cNvPr id="95" name="Google Shape;95;p1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9" name="Google Shape;99;p16"/>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0" name="Google Shape;100;p1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101" name="Shape 101"/>
        <p:cNvGrpSpPr/>
        <p:nvPr/>
      </p:nvGrpSpPr>
      <p:grpSpPr>
        <a:xfrm>
          <a:off x="0" y="0"/>
          <a:ext cx="0" cy="0"/>
          <a:chOff x="0" y="0"/>
          <a:chExt cx="0" cy="0"/>
        </a:xfrm>
      </p:grpSpPr>
      <p:sp>
        <p:nvSpPr>
          <p:cNvPr id="102" name="Google Shape;102;p1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6" name="Google Shape;106;p17"/>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7" name="Google Shape;107;p17"/>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8" name="Google Shape;108;p1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109" name="Shape 109"/>
        <p:cNvGrpSpPr/>
        <p:nvPr/>
      </p:nvGrpSpPr>
      <p:grpSpPr>
        <a:xfrm>
          <a:off x="0" y="0"/>
          <a:ext cx="0" cy="0"/>
          <a:chOff x="0" y="0"/>
          <a:chExt cx="0" cy="0"/>
        </a:xfrm>
      </p:grpSpPr>
      <p:sp>
        <p:nvSpPr>
          <p:cNvPr id="110" name="Google Shape;110;p18"/>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1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115" name="Shape 115"/>
        <p:cNvGrpSpPr/>
        <p:nvPr/>
      </p:nvGrpSpPr>
      <p:grpSpPr>
        <a:xfrm>
          <a:off x="0" y="0"/>
          <a:ext cx="0" cy="0"/>
          <a:chOff x="0" y="0"/>
          <a:chExt cx="0" cy="0"/>
        </a:xfrm>
      </p:grpSpPr>
      <p:sp>
        <p:nvSpPr>
          <p:cNvPr id="116" name="Google Shape;116;p1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20" name="Google Shape;120;p19"/>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21" name="Google Shape;121;p1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122" name="Shape 122"/>
        <p:cNvGrpSpPr/>
        <p:nvPr/>
      </p:nvGrpSpPr>
      <p:grpSpPr>
        <a:xfrm>
          <a:off x="0" y="0"/>
          <a:ext cx="0" cy="0"/>
          <a:chOff x="0" y="0"/>
          <a:chExt cx="0" cy="0"/>
        </a:xfrm>
      </p:grpSpPr>
      <p:sp>
        <p:nvSpPr>
          <p:cNvPr id="123" name="Google Shape;123;p20"/>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20"/>
          <p:cNvGrpSpPr/>
          <p:nvPr/>
        </p:nvGrpSpPr>
        <p:grpSpPr>
          <a:xfrm>
            <a:off x="255991" y="-118"/>
            <a:ext cx="2251347" cy="1043408"/>
            <a:chOff x="3961956" y="4383950"/>
            <a:chExt cx="1160548" cy="548700"/>
          </a:xfrm>
        </p:grpSpPr>
        <p:sp>
          <p:nvSpPr>
            <p:cNvPr id="126" name="Google Shape;126;p20"/>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2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20"/>
          <p:cNvGrpSpPr/>
          <p:nvPr/>
        </p:nvGrpSpPr>
        <p:grpSpPr>
          <a:xfrm>
            <a:off x="34934" y="4522125"/>
            <a:ext cx="1593306" cy="617072"/>
            <a:chOff x="6917201" y="0"/>
            <a:chExt cx="2227777" cy="863400"/>
          </a:xfrm>
        </p:grpSpPr>
        <p:sp>
          <p:nvSpPr>
            <p:cNvPr id="131" name="Google Shape;131;p20"/>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 name="Google Shape;134;p20"/>
          <p:cNvGrpSpPr/>
          <p:nvPr/>
        </p:nvGrpSpPr>
        <p:grpSpPr>
          <a:xfrm>
            <a:off x="5886353" y="1243"/>
            <a:ext cx="3257455" cy="1261514"/>
            <a:chOff x="6917201" y="0"/>
            <a:chExt cx="2227777" cy="863400"/>
          </a:xfrm>
        </p:grpSpPr>
        <p:sp>
          <p:nvSpPr>
            <p:cNvPr id="135" name="Google Shape;135;p20"/>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20"/>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200"/>
              <a:buNone/>
              <a:defRPr sz="3200"/>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39" name="Google Shape;139;p2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140" name="Shape 140"/>
        <p:cNvGrpSpPr/>
        <p:nvPr/>
      </p:nvGrpSpPr>
      <p:grpSpPr>
        <a:xfrm>
          <a:off x="0" y="0"/>
          <a:ext cx="0" cy="0"/>
          <a:chOff x="0" y="0"/>
          <a:chExt cx="0" cy="0"/>
        </a:xfrm>
      </p:grpSpPr>
      <p:sp>
        <p:nvSpPr>
          <p:cNvPr id="141" name="Google Shape;141;p21"/>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45" name="Google Shape;145;p21"/>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46" name="Google Shape;146;p21"/>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47" name="Google Shape;147;p2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48" name="Shape 148"/>
        <p:cNvGrpSpPr/>
        <p:nvPr/>
      </p:nvGrpSpPr>
      <p:grpSpPr>
        <a:xfrm>
          <a:off x="0" y="0"/>
          <a:ext cx="0" cy="0"/>
          <a:chOff x="0" y="0"/>
          <a:chExt cx="0" cy="0"/>
        </a:xfrm>
      </p:grpSpPr>
      <p:sp>
        <p:nvSpPr>
          <p:cNvPr id="149" name="Google Shape;149;p22"/>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53" name="Google Shape;153;p2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54" name="Shape 154"/>
        <p:cNvGrpSpPr/>
        <p:nvPr/>
      </p:nvGrpSpPr>
      <p:grpSpPr>
        <a:xfrm>
          <a:off x="0" y="0"/>
          <a:ext cx="0" cy="0"/>
          <a:chOff x="0" y="0"/>
          <a:chExt cx="0" cy="0"/>
        </a:xfrm>
      </p:grpSpPr>
      <p:sp>
        <p:nvSpPr>
          <p:cNvPr id="155" name="Google Shape;155;p23"/>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23"/>
          <p:cNvGrpSpPr/>
          <p:nvPr/>
        </p:nvGrpSpPr>
        <p:grpSpPr>
          <a:xfrm>
            <a:off x="5959222" y="4119576"/>
            <a:ext cx="2520952" cy="1024165"/>
            <a:chOff x="6917201" y="0"/>
            <a:chExt cx="2227777" cy="863400"/>
          </a:xfrm>
        </p:grpSpPr>
        <p:sp>
          <p:nvSpPr>
            <p:cNvPr id="157" name="Google Shape;157;p2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23"/>
          <p:cNvGrpSpPr/>
          <p:nvPr/>
        </p:nvGrpSpPr>
        <p:grpSpPr>
          <a:xfrm>
            <a:off x="199149" y="2"/>
            <a:ext cx="2795414" cy="1083308"/>
            <a:chOff x="6917201" y="0"/>
            <a:chExt cx="2227777" cy="863400"/>
          </a:xfrm>
        </p:grpSpPr>
        <p:sp>
          <p:nvSpPr>
            <p:cNvPr id="161" name="Google Shape;161;p2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23"/>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dk2"/>
              </a:buClr>
              <a:buSzPts val="8600"/>
              <a:buNone/>
              <a:defRPr sz="8600">
                <a:solidFill>
                  <a:schemeClr val="dk2"/>
                </a:solidFill>
              </a:defRPr>
            </a:lvl1pPr>
            <a:lvl2pPr lvl="1" rtl="0" algn="ctr">
              <a:spcBef>
                <a:spcPts val="0"/>
              </a:spcBef>
              <a:spcAft>
                <a:spcPts val="0"/>
              </a:spcAft>
              <a:buClr>
                <a:schemeClr val="dk2"/>
              </a:buClr>
              <a:buSzPts val="8600"/>
              <a:buNone/>
              <a:defRPr sz="8600">
                <a:solidFill>
                  <a:schemeClr val="dk2"/>
                </a:solidFill>
              </a:defRPr>
            </a:lvl2pPr>
            <a:lvl3pPr lvl="2" rtl="0" algn="ctr">
              <a:spcBef>
                <a:spcPts val="0"/>
              </a:spcBef>
              <a:spcAft>
                <a:spcPts val="0"/>
              </a:spcAft>
              <a:buClr>
                <a:schemeClr val="dk2"/>
              </a:buClr>
              <a:buSzPts val="8600"/>
              <a:buNone/>
              <a:defRPr sz="8600">
                <a:solidFill>
                  <a:schemeClr val="dk2"/>
                </a:solidFill>
              </a:defRPr>
            </a:lvl3pPr>
            <a:lvl4pPr lvl="3" rtl="0" algn="ctr">
              <a:spcBef>
                <a:spcPts val="0"/>
              </a:spcBef>
              <a:spcAft>
                <a:spcPts val="0"/>
              </a:spcAft>
              <a:buClr>
                <a:schemeClr val="dk2"/>
              </a:buClr>
              <a:buSzPts val="8600"/>
              <a:buNone/>
              <a:defRPr sz="8600">
                <a:solidFill>
                  <a:schemeClr val="dk2"/>
                </a:solidFill>
              </a:defRPr>
            </a:lvl4pPr>
            <a:lvl5pPr lvl="4" rtl="0" algn="ctr">
              <a:spcBef>
                <a:spcPts val="0"/>
              </a:spcBef>
              <a:spcAft>
                <a:spcPts val="0"/>
              </a:spcAft>
              <a:buClr>
                <a:schemeClr val="dk2"/>
              </a:buClr>
              <a:buSzPts val="8600"/>
              <a:buNone/>
              <a:defRPr sz="8600">
                <a:solidFill>
                  <a:schemeClr val="dk2"/>
                </a:solidFill>
              </a:defRPr>
            </a:lvl5pPr>
            <a:lvl6pPr lvl="5" rtl="0" algn="ctr">
              <a:spcBef>
                <a:spcPts val="0"/>
              </a:spcBef>
              <a:spcAft>
                <a:spcPts val="0"/>
              </a:spcAft>
              <a:buClr>
                <a:schemeClr val="dk2"/>
              </a:buClr>
              <a:buSzPts val="8600"/>
              <a:buNone/>
              <a:defRPr sz="8600">
                <a:solidFill>
                  <a:schemeClr val="dk2"/>
                </a:solidFill>
              </a:defRPr>
            </a:lvl6pPr>
            <a:lvl7pPr lvl="6" rtl="0" algn="ctr">
              <a:spcBef>
                <a:spcPts val="0"/>
              </a:spcBef>
              <a:spcAft>
                <a:spcPts val="0"/>
              </a:spcAft>
              <a:buClr>
                <a:schemeClr val="dk2"/>
              </a:buClr>
              <a:buSzPts val="8600"/>
              <a:buNone/>
              <a:defRPr sz="8600">
                <a:solidFill>
                  <a:schemeClr val="dk2"/>
                </a:solidFill>
              </a:defRPr>
            </a:lvl7pPr>
            <a:lvl8pPr lvl="7" rtl="0" algn="ctr">
              <a:spcBef>
                <a:spcPts val="0"/>
              </a:spcBef>
              <a:spcAft>
                <a:spcPts val="0"/>
              </a:spcAft>
              <a:buClr>
                <a:schemeClr val="dk2"/>
              </a:buClr>
              <a:buSzPts val="8600"/>
              <a:buNone/>
              <a:defRPr sz="8600">
                <a:solidFill>
                  <a:schemeClr val="dk2"/>
                </a:solidFill>
              </a:defRPr>
            </a:lvl8pPr>
            <a:lvl9pPr lvl="8" rtl="0" algn="ctr">
              <a:spcBef>
                <a:spcPts val="0"/>
              </a:spcBef>
              <a:spcAft>
                <a:spcPts val="0"/>
              </a:spcAft>
              <a:buClr>
                <a:schemeClr val="dk2"/>
              </a:buClr>
              <a:buSzPts val="8600"/>
              <a:buNone/>
              <a:defRPr sz="8600">
                <a:solidFill>
                  <a:schemeClr val="dk2"/>
                </a:solidFill>
              </a:defRPr>
            </a:lvl9pPr>
          </a:lstStyle>
          <a:p>
            <a:r>
              <a:t>xx%</a:t>
            </a:r>
          </a:p>
        </p:txBody>
      </p:sp>
      <p:sp>
        <p:nvSpPr>
          <p:cNvPr id="165" name="Google Shape;165;p23"/>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SzPts val="1300"/>
              <a:buChar char="●"/>
              <a:defRPr/>
            </a:lvl1pPr>
            <a:lvl2pPr indent="-298450" lvl="1" marL="914400" rtl="0" algn="ctr">
              <a:spcBef>
                <a:spcPts val="0"/>
              </a:spcBef>
              <a:spcAft>
                <a:spcPts val="0"/>
              </a:spcAft>
              <a:buSzPts val="1100"/>
              <a:buChar char="○"/>
              <a:defRPr/>
            </a:lvl2pPr>
            <a:lvl3pPr indent="-298450" lvl="2" marL="1371600" rtl="0" algn="ctr">
              <a:spcBef>
                <a:spcPts val="0"/>
              </a:spcBef>
              <a:spcAft>
                <a:spcPts val="0"/>
              </a:spcAft>
              <a:buSzPts val="1100"/>
              <a:buChar char="■"/>
              <a:defRPr/>
            </a:lvl3pPr>
            <a:lvl4pPr indent="-298450" lvl="3" marL="1828800" rtl="0" algn="ctr">
              <a:spcBef>
                <a:spcPts val="0"/>
              </a:spcBef>
              <a:spcAft>
                <a:spcPts val="0"/>
              </a:spcAft>
              <a:buSzPts val="1100"/>
              <a:buChar char="●"/>
              <a:defRPr/>
            </a:lvl4pPr>
            <a:lvl5pPr indent="-298450" lvl="4" marL="2286000" rtl="0" algn="ctr">
              <a:spcBef>
                <a:spcPts val="0"/>
              </a:spcBef>
              <a:spcAft>
                <a:spcPts val="0"/>
              </a:spcAft>
              <a:buSzPts val="1100"/>
              <a:buChar char="○"/>
              <a:defRPr/>
            </a:lvl5pPr>
            <a:lvl6pPr indent="-298450" lvl="5" marL="2743200" rtl="0" algn="ctr">
              <a:spcBef>
                <a:spcPts val="0"/>
              </a:spcBef>
              <a:spcAft>
                <a:spcPts val="0"/>
              </a:spcAft>
              <a:buSzPts val="1100"/>
              <a:buChar char="■"/>
              <a:defRPr/>
            </a:lvl6pPr>
            <a:lvl7pPr indent="-298450" lvl="6" marL="3200400" rtl="0" algn="ctr">
              <a:spcBef>
                <a:spcPts val="0"/>
              </a:spcBef>
              <a:spcAft>
                <a:spcPts val="0"/>
              </a:spcAft>
              <a:buSzPts val="1100"/>
              <a:buChar char="●"/>
              <a:defRPr/>
            </a:lvl7pPr>
            <a:lvl8pPr indent="-298450" lvl="7" marL="3657600" rtl="0" algn="ctr">
              <a:spcBef>
                <a:spcPts val="0"/>
              </a:spcBef>
              <a:spcAft>
                <a:spcPts val="0"/>
              </a:spcAft>
              <a:buSzPts val="1100"/>
              <a:buChar char="○"/>
              <a:defRPr/>
            </a:lvl8pPr>
            <a:lvl9pPr indent="-298450" lvl="8" marL="4114800" rtl="0" algn="ctr">
              <a:spcBef>
                <a:spcPts val="0"/>
              </a:spcBef>
              <a:spcAft>
                <a:spcPts val="0"/>
              </a:spcAft>
              <a:buSzPts val="1100"/>
              <a:buChar char="■"/>
              <a:defRPr/>
            </a:lvl9pPr>
          </a:lstStyle>
          <a:p/>
        </p:txBody>
      </p:sp>
      <p:sp>
        <p:nvSpPr>
          <p:cNvPr id="166" name="Google Shape;166;p2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7" name="Shape 167"/>
        <p:cNvGrpSpPr/>
        <p:nvPr/>
      </p:nvGrpSpPr>
      <p:grpSpPr>
        <a:xfrm>
          <a:off x="0" y="0"/>
          <a:ext cx="0" cy="0"/>
          <a:chOff x="0" y="0"/>
          <a:chExt cx="0" cy="0"/>
        </a:xfrm>
      </p:grpSpPr>
      <p:sp>
        <p:nvSpPr>
          <p:cNvPr id="168" name="Google Shape;168;p2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52" name="Google Shape;52;p13"/>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53" name="Google Shape;53;p1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Nunito"/>
                <a:ea typeface="Nunito"/>
                <a:cs typeface="Nunito"/>
                <a:sym typeface="Nunito"/>
              </a:defRPr>
            </a:lvl1pPr>
            <a:lvl2pPr lvl="1" rtl="0" algn="r">
              <a:buNone/>
              <a:defRPr sz="1000">
                <a:solidFill>
                  <a:schemeClr val="dk2"/>
                </a:solidFill>
                <a:latin typeface="Nunito"/>
                <a:ea typeface="Nunito"/>
                <a:cs typeface="Nunito"/>
                <a:sym typeface="Nunito"/>
              </a:defRPr>
            </a:lvl2pPr>
            <a:lvl3pPr lvl="2" rtl="0" algn="r">
              <a:buNone/>
              <a:defRPr sz="1000">
                <a:solidFill>
                  <a:schemeClr val="dk2"/>
                </a:solidFill>
                <a:latin typeface="Nunito"/>
                <a:ea typeface="Nunito"/>
                <a:cs typeface="Nunito"/>
                <a:sym typeface="Nunito"/>
              </a:defRPr>
            </a:lvl3pPr>
            <a:lvl4pPr lvl="3" rtl="0" algn="r">
              <a:buNone/>
              <a:defRPr sz="1000">
                <a:solidFill>
                  <a:schemeClr val="dk2"/>
                </a:solidFill>
                <a:latin typeface="Nunito"/>
                <a:ea typeface="Nunito"/>
                <a:cs typeface="Nunito"/>
                <a:sym typeface="Nunito"/>
              </a:defRPr>
            </a:lvl4pPr>
            <a:lvl5pPr lvl="4" rtl="0" algn="r">
              <a:buNone/>
              <a:defRPr sz="1000">
                <a:solidFill>
                  <a:schemeClr val="dk2"/>
                </a:solidFill>
                <a:latin typeface="Nunito"/>
                <a:ea typeface="Nunito"/>
                <a:cs typeface="Nunito"/>
                <a:sym typeface="Nunito"/>
              </a:defRPr>
            </a:lvl5pPr>
            <a:lvl6pPr lvl="5" rtl="0" algn="r">
              <a:buNone/>
              <a:defRPr sz="1000">
                <a:solidFill>
                  <a:schemeClr val="dk2"/>
                </a:solidFill>
                <a:latin typeface="Nunito"/>
                <a:ea typeface="Nunito"/>
                <a:cs typeface="Nunito"/>
                <a:sym typeface="Nunito"/>
              </a:defRPr>
            </a:lvl6pPr>
            <a:lvl7pPr lvl="6" rtl="0" algn="r">
              <a:buNone/>
              <a:defRPr sz="1000">
                <a:solidFill>
                  <a:schemeClr val="dk2"/>
                </a:solidFill>
                <a:latin typeface="Nunito"/>
                <a:ea typeface="Nunito"/>
                <a:cs typeface="Nunito"/>
                <a:sym typeface="Nunito"/>
              </a:defRPr>
            </a:lvl7pPr>
            <a:lvl8pPr lvl="7" rtl="0" algn="r">
              <a:buNone/>
              <a:defRPr sz="1000">
                <a:solidFill>
                  <a:schemeClr val="dk2"/>
                </a:solidFill>
                <a:latin typeface="Nunito"/>
                <a:ea typeface="Nunito"/>
                <a:cs typeface="Nunito"/>
                <a:sym typeface="Nunito"/>
              </a:defRPr>
            </a:lvl8pPr>
            <a:lvl9pPr lvl="8" rtl="0"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5.png"/><Relationship Id="rId6"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35.png"/><Relationship Id="rId6"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3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27.png"/><Relationship Id="rId5"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hyperlink" Target="https://docs.google.com/presentation/d/1biv36K0slWpWwTeeRldY4Hjj9u6bJFScamal9aSD_TU/edi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0.png"/><Relationship Id="rId4" Type="http://schemas.openxmlformats.org/officeDocument/2006/relationships/image" Target="../media/image38.png"/><Relationship Id="rId5"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45.png"/><Relationship Id="rId4" Type="http://schemas.openxmlformats.org/officeDocument/2006/relationships/image" Target="../media/image36.png"/><Relationship Id="rId5"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hyperlink" Target="https://scikit-learn.org/stable/modules/classes.html#module-sklearn.model_selection" TargetMode="External"/><Relationship Id="rId4" Type="http://schemas.openxmlformats.org/officeDocument/2006/relationships/image" Target="../media/image49.png"/><Relationship Id="rId5"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hyperlink" Target="https://docs.google.com/presentation/d/1biv36K0slWpWwTeeRldY4Hjj9u6bJFScamal9aSD_TU/edit?usp=sharin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57.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55.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63.png"/><Relationship Id="rId4" Type="http://schemas.openxmlformats.org/officeDocument/2006/relationships/image" Target="../media/image62.png"/><Relationship Id="rId5" Type="http://schemas.openxmlformats.org/officeDocument/2006/relationships/image" Target="../media/image58.png"/><Relationship Id="rId6"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comments" Target="../comments/commen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 Id="rId3" Type="http://schemas.openxmlformats.org/officeDocument/2006/relationships/hyperlink" Target="https://www.nature.com/articles/s41576-019-0195-2" TargetMode="External"/><Relationship Id="rId4" Type="http://schemas.openxmlformats.org/officeDocument/2006/relationships/hyperlink" Target="https://molecularcytogenetics.biomedcentral.com/articles/10.1186/s13039-018-0368-2" TargetMode="External"/><Relationship Id="rId5" Type="http://schemas.openxmlformats.org/officeDocument/2006/relationships/hyperlink" Target="http://genesdev.cshlp.org/content/26/1/11.full" TargetMode="External"/><Relationship Id="rId6" Type="http://schemas.openxmlformats.org/officeDocument/2006/relationships/hyperlink" Target="https://www.sciencedirect.com/science/article/pii/S2211124715001126#app1" TargetMode="External"/><Relationship Id="rId7" Type="http://schemas.openxmlformats.org/officeDocument/2006/relationships/image" Target="../media/image1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p:nvPr/>
        </p:nvSpPr>
        <p:spPr>
          <a:xfrm>
            <a:off x="4377300" y="3071300"/>
            <a:ext cx="4341300" cy="1281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p:nvPr/>
        </p:nvSpPr>
        <p:spPr>
          <a:xfrm>
            <a:off x="547425" y="3063625"/>
            <a:ext cx="3684300" cy="12948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txBox="1"/>
          <p:nvPr>
            <p:ph type="ctrTitle"/>
          </p:nvPr>
        </p:nvSpPr>
        <p:spPr>
          <a:xfrm>
            <a:off x="249300" y="1357166"/>
            <a:ext cx="8645400" cy="13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920" u="sng">
                <a:solidFill>
                  <a:schemeClr val="accent1"/>
                </a:solidFill>
                <a:latin typeface="Arial"/>
                <a:ea typeface="Arial"/>
                <a:cs typeface="Arial"/>
                <a:sym typeface="Arial"/>
              </a:rPr>
              <a:t>Sequence Level Understanding of the 3D Organization of Genome</a:t>
            </a:r>
            <a:endParaRPr b="1" sz="2920" u="sng">
              <a:solidFill>
                <a:schemeClr val="accent1"/>
              </a:solidFill>
              <a:latin typeface="Arial"/>
              <a:ea typeface="Arial"/>
              <a:cs typeface="Arial"/>
              <a:sym typeface="Arial"/>
            </a:endParaRPr>
          </a:p>
        </p:txBody>
      </p:sp>
      <p:sp>
        <p:nvSpPr>
          <p:cNvPr id="176" name="Google Shape;176;p25"/>
          <p:cNvSpPr txBox="1"/>
          <p:nvPr>
            <p:ph idx="1" type="subTitle"/>
          </p:nvPr>
        </p:nvSpPr>
        <p:spPr>
          <a:xfrm>
            <a:off x="419750" y="3152000"/>
            <a:ext cx="3812100" cy="1119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900">
                <a:solidFill>
                  <a:srgbClr val="000000"/>
                </a:solidFill>
                <a:latin typeface="Arial"/>
                <a:ea typeface="Arial"/>
                <a:cs typeface="Arial"/>
                <a:sym typeface="Arial"/>
              </a:rPr>
              <a:t>Shreya Pawaskar - 4947</a:t>
            </a:r>
            <a:endParaRPr sz="1900">
              <a:solidFill>
                <a:srgbClr val="000000"/>
              </a:solidFill>
              <a:latin typeface="Arial"/>
              <a:ea typeface="Arial"/>
              <a:cs typeface="Arial"/>
              <a:sym typeface="Arial"/>
            </a:endParaRPr>
          </a:p>
          <a:p>
            <a:pPr indent="0" lvl="0" marL="0" rtl="0" algn="ctr">
              <a:spcBef>
                <a:spcPts val="0"/>
              </a:spcBef>
              <a:spcAft>
                <a:spcPts val="0"/>
              </a:spcAft>
              <a:buNone/>
            </a:pPr>
            <a:r>
              <a:rPr lang="en" sz="1900">
                <a:solidFill>
                  <a:srgbClr val="000000"/>
                </a:solidFill>
                <a:latin typeface="Arial"/>
                <a:ea typeface="Arial"/>
                <a:cs typeface="Arial"/>
                <a:sym typeface="Arial"/>
              </a:rPr>
              <a:t>Radhika Sethi - 4456</a:t>
            </a:r>
            <a:endParaRPr sz="1900">
              <a:solidFill>
                <a:srgbClr val="000000"/>
              </a:solidFill>
              <a:latin typeface="Arial"/>
              <a:ea typeface="Arial"/>
              <a:cs typeface="Arial"/>
              <a:sym typeface="Arial"/>
            </a:endParaRPr>
          </a:p>
          <a:p>
            <a:pPr indent="0" lvl="0" marL="0" rtl="0" algn="ctr">
              <a:spcBef>
                <a:spcPts val="0"/>
              </a:spcBef>
              <a:spcAft>
                <a:spcPts val="0"/>
              </a:spcAft>
              <a:buNone/>
            </a:pPr>
            <a:r>
              <a:rPr lang="en" sz="1900">
                <a:solidFill>
                  <a:srgbClr val="000000"/>
                </a:solidFill>
                <a:latin typeface="Arial"/>
                <a:ea typeface="Arial"/>
                <a:cs typeface="Arial"/>
                <a:sym typeface="Arial"/>
              </a:rPr>
              <a:t>Aanchal Tulsiani - 4964</a:t>
            </a:r>
            <a:endParaRPr sz="1900">
              <a:solidFill>
                <a:srgbClr val="000000"/>
              </a:solidFill>
              <a:latin typeface="Arial"/>
              <a:ea typeface="Arial"/>
              <a:cs typeface="Arial"/>
              <a:sym typeface="Arial"/>
            </a:endParaRPr>
          </a:p>
        </p:txBody>
      </p:sp>
      <p:sp>
        <p:nvSpPr>
          <p:cNvPr id="177" name="Google Shape;177;p25"/>
          <p:cNvSpPr txBox="1"/>
          <p:nvPr>
            <p:ph idx="1" type="subTitle"/>
          </p:nvPr>
        </p:nvSpPr>
        <p:spPr>
          <a:xfrm>
            <a:off x="4377300" y="3189800"/>
            <a:ext cx="4341300" cy="1044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a:solidFill>
                  <a:srgbClr val="000000"/>
                </a:solidFill>
                <a:latin typeface="Arial"/>
                <a:ea typeface="Arial"/>
                <a:cs typeface="Arial"/>
                <a:sym typeface="Arial"/>
              </a:rPr>
              <a:t>External Guide: Dr. Leelavati Narlikar</a:t>
            </a:r>
            <a:endParaRPr sz="1800">
              <a:solidFill>
                <a:srgbClr val="000000"/>
              </a:solidFill>
              <a:latin typeface="Arial"/>
              <a:ea typeface="Arial"/>
              <a:cs typeface="Arial"/>
              <a:sym typeface="Arial"/>
            </a:endParaRPr>
          </a:p>
          <a:p>
            <a:pPr indent="0" lvl="0" marL="0" rtl="0" algn="ctr">
              <a:spcBef>
                <a:spcPts val="0"/>
              </a:spcBef>
              <a:spcAft>
                <a:spcPts val="0"/>
              </a:spcAft>
              <a:buNone/>
            </a:pPr>
            <a:r>
              <a:rPr lang="en" sz="1800">
                <a:solidFill>
                  <a:srgbClr val="000000"/>
                </a:solidFill>
                <a:latin typeface="Arial"/>
                <a:ea typeface="Arial"/>
                <a:cs typeface="Arial"/>
                <a:sym typeface="Arial"/>
              </a:rPr>
              <a:t>Internal Guide: Mrs. Pranjali Deshpande</a:t>
            </a:r>
            <a:endParaRPr sz="1800">
              <a:solidFill>
                <a:srgbClr val="000000"/>
              </a:solidFill>
              <a:latin typeface="Arial"/>
              <a:ea typeface="Arial"/>
              <a:cs typeface="Arial"/>
              <a:sym typeface="Arial"/>
            </a:endParaRPr>
          </a:p>
          <a:p>
            <a:pPr indent="0" lvl="0" marL="0" rtl="0" algn="ctr">
              <a:spcBef>
                <a:spcPts val="0"/>
              </a:spcBef>
              <a:spcAft>
                <a:spcPts val="0"/>
              </a:spcAft>
              <a:buNone/>
            </a:pPr>
            <a:r>
              <a:rPr lang="en" sz="1800">
                <a:solidFill>
                  <a:srgbClr val="000000"/>
                </a:solidFill>
                <a:latin typeface="Arial"/>
                <a:ea typeface="Arial"/>
                <a:cs typeface="Arial"/>
                <a:sym typeface="Arial"/>
              </a:rPr>
              <a:t>Mentor: Miss. Anushua Biswas</a:t>
            </a:r>
            <a:endParaRPr sz="1800">
              <a:solidFill>
                <a:srgbClr val="000000"/>
              </a:solidFill>
              <a:latin typeface="Arial"/>
              <a:ea typeface="Arial"/>
              <a:cs typeface="Arial"/>
              <a:sym typeface="Arial"/>
            </a:endParaRPr>
          </a:p>
        </p:txBody>
      </p:sp>
      <p:pic>
        <p:nvPicPr>
          <p:cNvPr id="178" name="Google Shape;178;p25"/>
          <p:cNvPicPr preferRelativeResize="0"/>
          <p:nvPr/>
        </p:nvPicPr>
        <p:blipFill>
          <a:blip r:embed="rId3">
            <a:alphaModFix/>
          </a:blip>
          <a:stretch>
            <a:fillRect/>
          </a:stretch>
        </p:blipFill>
        <p:spPr>
          <a:xfrm>
            <a:off x="3937850" y="311200"/>
            <a:ext cx="1203000" cy="6766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ph type="title"/>
          </p:nvPr>
        </p:nvSpPr>
        <p:spPr>
          <a:xfrm>
            <a:off x="449325" y="400425"/>
            <a:ext cx="7505700" cy="512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Functional Requirements</a:t>
            </a:r>
            <a:endParaRPr b="1" u="sng"/>
          </a:p>
        </p:txBody>
      </p:sp>
      <p:sp>
        <p:nvSpPr>
          <p:cNvPr id="251" name="Google Shape;251;p34"/>
          <p:cNvSpPr/>
          <p:nvPr/>
        </p:nvSpPr>
        <p:spPr>
          <a:xfrm>
            <a:off x="437975" y="1058700"/>
            <a:ext cx="8262300" cy="36114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4"/>
          <p:cNvSpPr txBox="1"/>
          <p:nvPr/>
        </p:nvSpPr>
        <p:spPr>
          <a:xfrm>
            <a:off x="437850" y="1209950"/>
            <a:ext cx="8262300" cy="3324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Calibri"/>
              <a:buChar char="●"/>
            </a:pPr>
            <a:r>
              <a:rPr lang="en" sz="1700">
                <a:latin typeface="Calibri"/>
                <a:ea typeface="Calibri"/>
                <a:cs typeface="Calibri"/>
                <a:sym typeface="Calibri"/>
              </a:rPr>
              <a:t>The system should be able to read the HiC Data From NCBI.</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The system should be able to generate a suitable Fasta File using data preprocessing.</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The system should be able to correctly classify the regions into TAD/Non TAD using Markov Models</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The system should be able to correctly classify the regions into TAD/Non TAD using  Deep Learning models - DeepLift and DeepBind</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The system should be able to generate data visualizations like :</a:t>
            </a:r>
            <a:endParaRPr sz="1700">
              <a:latin typeface="Calibri"/>
              <a:ea typeface="Calibri"/>
              <a:cs typeface="Calibri"/>
              <a:sym typeface="Calibri"/>
            </a:endParaRPr>
          </a:p>
          <a:p>
            <a:pPr indent="-336550" lvl="0" marL="1371600" rtl="0" algn="l">
              <a:spcBef>
                <a:spcPts val="0"/>
              </a:spcBef>
              <a:spcAft>
                <a:spcPts val="0"/>
              </a:spcAft>
              <a:buSzPts val="1700"/>
              <a:buFont typeface="Calibri"/>
              <a:buChar char="●"/>
            </a:pPr>
            <a:r>
              <a:rPr lang="en" sz="1700">
                <a:latin typeface="Calibri"/>
                <a:ea typeface="Calibri"/>
                <a:cs typeface="Calibri"/>
                <a:sym typeface="Calibri"/>
              </a:rPr>
              <a:t>The accuracy of the classifier</a:t>
            </a:r>
            <a:endParaRPr sz="1700">
              <a:latin typeface="Calibri"/>
              <a:ea typeface="Calibri"/>
              <a:cs typeface="Calibri"/>
              <a:sym typeface="Calibri"/>
            </a:endParaRPr>
          </a:p>
          <a:p>
            <a:pPr indent="-336550" lvl="0" marL="1371600" rtl="0" algn="l">
              <a:spcBef>
                <a:spcPts val="0"/>
              </a:spcBef>
              <a:spcAft>
                <a:spcPts val="0"/>
              </a:spcAft>
              <a:buSzPts val="1700"/>
              <a:buFont typeface="Calibri"/>
              <a:buChar char="●"/>
            </a:pPr>
            <a:r>
              <a:rPr lang="en" sz="1700">
                <a:latin typeface="Calibri"/>
                <a:ea typeface="Calibri"/>
                <a:cs typeface="Calibri"/>
                <a:sym typeface="Calibri"/>
              </a:rPr>
              <a:t>AUC RoC Curve of the classifier</a:t>
            </a:r>
            <a:endParaRPr sz="1700">
              <a:latin typeface="Calibri"/>
              <a:ea typeface="Calibri"/>
              <a:cs typeface="Calibri"/>
              <a:sym typeface="Calibri"/>
            </a:endParaRPr>
          </a:p>
          <a:p>
            <a:pPr indent="-336550" lvl="0" marL="1371600" rtl="0" algn="l">
              <a:spcBef>
                <a:spcPts val="0"/>
              </a:spcBef>
              <a:spcAft>
                <a:spcPts val="0"/>
              </a:spcAft>
              <a:buSzPts val="1700"/>
              <a:buFont typeface="Calibri"/>
              <a:buChar char="●"/>
            </a:pPr>
            <a:r>
              <a:rPr lang="en" sz="1700">
                <a:latin typeface="Calibri"/>
                <a:ea typeface="Calibri"/>
                <a:cs typeface="Calibri"/>
                <a:sym typeface="Calibri"/>
              </a:rPr>
              <a:t>Precision Recall Curve of the classifier</a:t>
            </a:r>
            <a:endParaRPr sz="1700">
              <a:latin typeface="Calibri"/>
              <a:ea typeface="Calibri"/>
              <a:cs typeface="Calibri"/>
              <a:sym typeface="Calibri"/>
            </a:endParaRPr>
          </a:p>
          <a:p>
            <a:pPr indent="-336550" lvl="0" marL="1371600" rtl="0" algn="l">
              <a:spcBef>
                <a:spcPts val="0"/>
              </a:spcBef>
              <a:spcAft>
                <a:spcPts val="0"/>
              </a:spcAft>
              <a:buSzPts val="1700"/>
              <a:buFont typeface="Calibri"/>
              <a:buChar char="●"/>
            </a:pPr>
            <a:r>
              <a:rPr lang="en" sz="1700">
                <a:latin typeface="Calibri"/>
                <a:ea typeface="Calibri"/>
                <a:cs typeface="Calibri"/>
                <a:sym typeface="Calibri"/>
              </a:rPr>
              <a:t>Confusion Matrix of the classifier</a:t>
            </a:r>
            <a:endParaRPr sz="1700">
              <a:latin typeface="Calibri"/>
              <a:ea typeface="Calibri"/>
              <a:cs typeface="Calibri"/>
              <a:sym typeface="Calibri"/>
            </a:endParaRPr>
          </a:p>
          <a:p>
            <a:pPr indent="-336550" lvl="0" marL="1371600" rtl="0" algn="l">
              <a:spcBef>
                <a:spcPts val="0"/>
              </a:spcBef>
              <a:spcAft>
                <a:spcPts val="0"/>
              </a:spcAft>
              <a:buSzPts val="1700"/>
              <a:buFont typeface="Calibri"/>
              <a:buChar char="●"/>
            </a:pPr>
            <a:r>
              <a:rPr lang="en" sz="1700">
                <a:latin typeface="Calibri"/>
                <a:ea typeface="Calibri"/>
                <a:cs typeface="Calibri"/>
                <a:sym typeface="Calibri"/>
              </a:rPr>
              <a:t>The highest frequency element from the Markov Model</a:t>
            </a:r>
            <a:endParaRPr sz="17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ph type="title"/>
          </p:nvPr>
        </p:nvSpPr>
        <p:spPr>
          <a:xfrm>
            <a:off x="819150" y="362925"/>
            <a:ext cx="7505700" cy="5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Non Functional Requirements</a:t>
            </a:r>
            <a:endParaRPr b="1" u="sng"/>
          </a:p>
          <a:p>
            <a:pPr indent="0" lvl="0" marL="0" rtl="0" algn="l">
              <a:spcBef>
                <a:spcPts val="0"/>
              </a:spcBef>
              <a:spcAft>
                <a:spcPts val="0"/>
              </a:spcAft>
              <a:buNone/>
            </a:pPr>
            <a:r>
              <a:t/>
            </a:r>
            <a:endParaRPr b="1" u="sng"/>
          </a:p>
        </p:txBody>
      </p:sp>
      <p:pic>
        <p:nvPicPr>
          <p:cNvPr id="258" name="Google Shape;258;p35"/>
          <p:cNvPicPr preferRelativeResize="0"/>
          <p:nvPr/>
        </p:nvPicPr>
        <p:blipFill>
          <a:blip r:embed="rId3">
            <a:alphaModFix/>
          </a:blip>
          <a:stretch>
            <a:fillRect/>
          </a:stretch>
        </p:blipFill>
        <p:spPr>
          <a:xfrm>
            <a:off x="8175656" y="255986"/>
            <a:ext cx="701645" cy="756875"/>
          </a:xfrm>
          <a:prstGeom prst="rect">
            <a:avLst/>
          </a:prstGeom>
          <a:noFill/>
          <a:ln>
            <a:noFill/>
          </a:ln>
        </p:spPr>
      </p:pic>
      <p:sp>
        <p:nvSpPr>
          <p:cNvPr id="259" name="Google Shape;259;p35"/>
          <p:cNvSpPr txBox="1"/>
          <p:nvPr/>
        </p:nvSpPr>
        <p:spPr>
          <a:xfrm>
            <a:off x="5745725" y="1415425"/>
            <a:ext cx="221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60" name="Google Shape;260;p35"/>
          <p:cNvSpPr/>
          <p:nvPr/>
        </p:nvSpPr>
        <p:spPr>
          <a:xfrm>
            <a:off x="437975" y="1209950"/>
            <a:ext cx="8262300" cy="35514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5"/>
          <p:cNvSpPr txBox="1"/>
          <p:nvPr/>
        </p:nvSpPr>
        <p:spPr>
          <a:xfrm>
            <a:off x="596451" y="1306722"/>
            <a:ext cx="7995900" cy="3324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Calibri"/>
              <a:buAutoNum type="arabicPeriod"/>
            </a:pPr>
            <a:r>
              <a:rPr lang="en" sz="1700">
                <a:latin typeface="Calibri"/>
                <a:ea typeface="Calibri"/>
                <a:cs typeface="Calibri"/>
                <a:sym typeface="Calibri"/>
              </a:rPr>
              <a:t>High Performance</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The system should be able to perform all the functions with least time complexity.</a:t>
            </a:r>
            <a:endParaRPr sz="1700">
              <a:latin typeface="Calibri"/>
              <a:ea typeface="Calibri"/>
              <a:cs typeface="Calibri"/>
              <a:sym typeface="Calibri"/>
            </a:endParaRPr>
          </a:p>
          <a:p>
            <a:pPr indent="-336550" lvl="0" marL="457200" rtl="0" algn="l">
              <a:spcBef>
                <a:spcPts val="0"/>
              </a:spcBef>
              <a:spcAft>
                <a:spcPts val="0"/>
              </a:spcAft>
              <a:buSzPts val="1700"/>
              <a:buFont typeface="Calibri"/>
              <a:buAutoNum type="arabicPeriod"/>
            </a:pPr>
            <a:r>
              <a:rPr lang="en" sz="1700">
                <a:latin typeface="Calibri"/>
                <a:ea typeface="Calibri"/>
                <a:cs typeface="Calibri"/>
                <a:sym typeface="Calibri"/>
              </a:rPr>
              <a:t>Reliability</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The system should be accurate enough for all kinds of data sets.</a:t>
            </a:r>
            <a:endParaRPr sz="1700">
              <a:latin typeface="Calibri"/>
              <a:ea typeface="Calibri"/>
              <a:cs typeface="Calibri"/>
              <a:sym typeface="Calibri"/>
            </a:endParaRPr>
          </a:p>
          <a:p>
            <a:pPr indent="-336550" lvl="0" marL="457200" rtl="0" algn="l">
              <a:spcBef>
                <a:spcPts val="0"/>
              </a:spcBef>
              <a:spcAft>
                <a:spcPts val="0"/>
              </a:spcAft>
              <a:buSzPts val="1700"/>
              <a:buFont typeface="Calibri"/>
              <a:buAutoNum type="arabicPeriod"/>
            </a:pPr>
            <a:r>
              <a:rPr lang="en" sz="1700">
                <a:latin typeface="Calibri"/>
                <a:ea typeface="Calibri"/>
                <a:cs typeface="Calibri"/>
                <a:sym typeface="Calibri"/>
              </a:rPr>
              <a:t>Flexibility</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The system should be flexible enough for developers to make changes as and when necessary.</a:t>
            </a:r>
            <a:endParaRPr sz="1700">
              <a:latin typeface="Calibri"/>
              <a:ea typeface="Calibri"/>
              <a:cs typeface="Calibri"/>
              <a:sym typeface="Calibri"/>
            </a:endParaRPr>
          </a:p>
          <a:p>
            <a:pPr indent="-336550" lvl="0" marL="457200" rtl="0" algn="l">
              <a:spcBef>
                <a:spcPts val="0"/>
              </a:spcBef>
              <a:spcAft>
                <a:spcPts val="0"/>
              </a:spcAft>
              <a:buSzPts val="1700"/>
              <a:buFont typeface="Calibri"/>
              <a:buAutoNum type="arabicPeriod"/>
            </a:pPr>
            <a:r>
              <a:rPr lang="en" sz="1700">
                <a:latin typeface="Calibri"/>
                <a:ea typeface="Calibri"/>
                <a:cs typeface="Calibri"/>
                <a:sym typeface="Calibri"/>
              </a:rPr>
              <a:t>Data Integrity </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The data should be retained by the system safely. </a:t>
            </a:r>
            <a:endParaRPr sz="1700">
              <a:latin typeface="Calibri"/>
              <a:ea typeface="Calibri"/>
              <a:cs typeface="Calibri"/>
              <a:sym typeface="Calibri"/>
            </a:endParaRPr>
          </a:p>
          <a:p>
            <a:pPr indent="-336550" lvl="0" marL="457200" rtl="0" algn="l">
              <a:spcBef>
                <a:spcPts val="0"/>
              </a:spcBef>
              <a:spcAft>
                <a:spcPts val="0"/>
              </a:spcAft>
              <a:buSzPts val="1700"/>
              <a:buFont typeface="Calibri"/>
              <a:buAutoNum type="arabicPeriod"/>
            </a:pPr>
            <a:r>
              <a:rPr lang="en" sz="1700">
                <a:latin typeface="Calibri"/>
                <a:ea typeface="Calibri"/>
                <a:cs typeface="Calibri"/>
                <a:sym typeface="Calibri"/>
              </a:rPr>
              <a:t>Security </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lang="en" sz="1700">
                <a:latin typeface="Calibri"/>
                <a:ea typeface="Calibri"/>
                <a:cs typeface="Calibri"/>
                <a:sym typeface="Calibri"/>
              </a:rPr>
              <a:t>The system should be secure enough for the data &amp; results, &amp; should be operable only by authorized users.</a:t>
            </a:r>
            <a:endParaRPr sz="17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6"/>
          <p:cNvSpPr/>
          <p:nvPr/>
        </p:nvSpPr>
        <p:spPr>
          <a:xfrm>
            <a:off x="745925" y="2837950"/>
            <a:ext cx="5188200" cy="1791600"/>
          </a:xfrm>
          <a:prstGeom prst="flowChartDelay">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6"/>
          <p:cNvSpPr/>
          <p:nvPr/>
        </p:nvSpPr>
        <p:spPr>
          <a:xfrm>
            <a:off x="745919" y="1152025"/>
            <a:ext cx="5188200" cy="1571700"/>
          </a:xfrm>
          <a:prstGeom prst="flowChartDelay">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6"/>
          <p:cNvSpPr txBox="1"/>
          <p:nvPr>
            <p:ph type="title"/>
          </p:nvPr>
        </p:nvSpPr>
        <p:spPr>
          <a:xfrm>
            <a:off x="819150" y="362925"/>
            <a:ext cx="7505700" cy="5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Requirements</a:t>
            </a:r>
            <a:endParaRPr b="1" u="sng"/>
          </a:p>
        </p:txBody>
      </p:sp>
      <p:pic>
        <p:nvPicPr>
          <p:cNvPr id="269" name="Google Shape;269;p36"/>
          <p:cNvPicPr preferRelativeResize="0"/>
          <p:nvPr/>
        </p:nvPicPr>
        <p:blipFill>
          <a:blip r:embed="rId3">
            <a:alphaModFix/>
          </a:blip>
          <a:stretch>
            <a:fillRect/>
          </a:stretch>
        </p:blipFill>
        <p:spPr>
          <a:xfrm>
            <a:off x="6475375" y="1114674"/>
            <a:ext cx="2019025" cy="890050"/>
          </a:xfrm>
          <a:prstGeom prst="rect">
            <a:avLst/>
          </a:prstGeom>
          <a:noFill/>
          <a:ln>
            <a:noFill/>
          </a:ln>
        </p:spPr>
      </p:pic>
      <p:pic>
        <p:nvPicPr>
          <p:cNvPr id="270" name="Google Shape;270;p36"/>
          <p:cNvPicPr preferRelativeResize="0"/>
          <p:nvPr/>
        </p:nvPicPr>
        <p:blipFill>
          <a:blip r:embed="rId4">
            <a:alphaModFix/>
          </a:blip>
          <a:stretch>
            <a:fillRect/>
          </a:stretch>
        </p:blipFill>
        <p:spPr>
          <a:xfrm>
            <a:off x="7012250" y="3262428"/>
            <a:ext cx="1226425" cy="1226447"/>
          </a:xfrm>
          <a:prstGeom prst="rect">
            <a:avLst/>
          </a:prstGeom>
          <a:noFill/>
          <a:ln>
            <a:noFill/>
          </a:ln>
        </p:spPr>
      </p:pic>
      <p:pic>
        <p:nvPicPr>
          <p:cNvPr id="271" name="Google Shape;271;p36"/>
          <p:cNvPicPr preferRelativeResize="0"/>
          <p:nvPr/>
        </p:nvPicPr>
        <p:blipFill>
          <a:blip r:embed="rId5">
            <a:alphaModFix/>
          </a:blip>
          <a:stretch>
            <a:fillRect/>
          </a:stretch>
        </p:blipFill>
        <p:spPr>
          <a:xfrm>
            <a:off x="7098424" y="2106549"/>
            <a:ext cx="1054050" cy="1054050"/>
          </a:xfrm>
          <a:prstGeom prst="rect">
            <a:avLst/>
          </a:prstGeom>
          <a:noFill/>
          <a:ln>
            <a:noFill/>
          </a:ln>
        </p:spPr>
      </p:pic>
      <p:sp>
        <p:nvSpPr>
          <p:cNvPr id="272" name="Google Shape;272;p36"/>
          <p:cNvSpPr txBox="1"/>
          <p:nvPr/>
        </p:nvSpPr>
        <p:spPr>
          <a:xfrm>
            <a:off x="745925" y="1258375"/>
            <a:ext cx="4180800" cy="135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Technical Requirements:</a:t>
            </a:r>
            <a:endParaRPr/>
          </a:p>
          <a:p>
            <a:pPr indent="-317500" lvl="0" marL="457200" rtl="0" algn="just">
              <a:lnSpc>
                <a:spcPct val="115000"/>
              </a:lnSpc>
              <a:spcBef>
                <a:spcPts val="0"/>
              </a:spcBef>
              <a:spcAft>
                <a:spcPts val="0"/>
              </a:spcAft>
              <a:buSzPts val="1400"/>
              <a:buChar char="●"/>
            </a:pPr>
            <a:r>
              <a:rPr lang="en"/>
              <a:t>Google Colab</a:t>
            </a:r>
            <a:endParaRPr/>
          </a:p>
          <a:p>
            <a:pPr indent="-317500" lvl="0" marL="457200" rtl="0" algn="just">
              <a:lnSpc>
                <a:spcPct val="115000"/>
              </a:lnSpc>
              <a:spcBef>
                <a:spcPts val="0"/>
              </a:spcBef>
              <a:spcAft>
                <a:spcPts val="0"/>
              </a:spcAft>
              <a:buSzPts val="1400"/>
              <a:buChar char="●"/>
            </a:pPr>
            <a:r>
              <a:rPr lang="en"/>
              <a:t>BED Tools</a:t>
            </a:r>
            <a:endParaRPr/>
          </a:p>
          <a:p>
            <a:pPr indent="-317500" lvl="0" marL="457200" rtl="0" algn="just">
              <a:lnSpc>
                <a:spcPct val="115000"/>
              </a:lnSpc>
              <a:spcBef>
                <a:spcPts val="0"/>
              </a:spcBef>
              <a:spcAft>
                <a:spcPts val="0"/>
              </a:spcAft>
              <a:buSzPts val="1400"/>
              <a:buChar char="●"/>
            </a:pPr>
            <a:r>
              <a:rPr lang="en"/>
              <a:t>DeepLift - Stanford Lab </a:t>
            </a:r>
            <a:endParaRPr/>
          </a:p>
          <a:p>
            <a:pPr indent="-317500" lvl="0" marL="457200" rtl="0" algn="just">
              <a:lnSpc>
                <a:spcPct val="115000"/>
              </a:lnSpc>
              <a:spcBef>
                <a:spcPts val="0"/>
              </a:spcBef>
              <a:spcAft>
                <a:spcPts val="0"/>
              </a:spcAft>
              <a:buSzPts val="1400"/>
              <a:buChar char="●"/>
            </a:pPr>
            <a:r>
              <a:rPr lang="en"/>
              <a:t>DeepBind - University of Toronto Lab</a:t>
            </a:r>
            <a:endParaRPr/>
          </a:p>
        </p:txBody>
      </p:sp>
      <p:sp>
        <p:nvSpPr>
          <p:cNvPr id="273" name="Google Shape;273;p36"/>
          <p:cNvSpPr txBox="1"/>
          <p:nvPr/>
        </p:nvSpPr>
        <p:spPr>
          <a:xfrm>
            <a:off x="745926" y="2969825"/>
            <a:ext cx="4550100" cy="1639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a:t>Hardware required:</a:t>
            </a:r>
            <a:endParaRPr/>
          </a:p>
          <a:p>
            <a:pPr indent="-317500" lvl="0" marL="457200" rtl="0" algn="just">
              <a:lnSpc>
                <a:spcPct val="115000"/>
              </a:lnSpc>
              <a:spcBef>
                <a:spcPts val="0"/>
              </a:spcBef>
              <a:spcAft>
                <a:spcPts val="0"/>
              </a:spcAft>
              <a:buSzPts val="1400"/>
              <a:buChar char="●"/>
            </a:pPr>
            <a:r>
              <a:rPr lang="en"/>
              <a:t>GPU access for training models</a:t>
            </a:r>
            <a:endParaRPr/>
          </a:p>
          <a:p>
            <a:pPr indent="-317500" lvl="0" marL="457200" rtl="0" algn="just">
              <a:lnSpc>
                <a:spcPct val="115000"/>
              </a:lnSpc>
              <a:spcBef>
                <a:spcPts val="0"/>
              </a:spcBef>
              <a:spcAft>
                <a:spcPts val="0"/>
              </a:spcAft>
              <a:buSzPts val="1400"/>
              <a:buChar char="●"/>
            </a:pPr>
            <a:r>
              <a:rPr lang="en"/>
              <a:t>Linux Kernel for bioinformatics tools (BED Tools)</a:t>
            </a:r>
            <a:endParaRPr/>
          </a:p>
          <a:p>
            <a:pPr indent="-317500" lvl="0" marL="457200" rtl="0" algn="just">
              <a:lnSpc>
                <a:spcPct val="115000"/>
              </a:lnSpc>
              <a:spcBef>
                <a:spcPts val="0"/>
              </a:spcBef>
              <a:spcAft>
                <a:spcPts val="0"/>
              </a:spcAft>
              <a:buSzPts val="1400"/>
              <a:buChar char="●"/>
            </a:pPr>
            <a:r>
              <a:rPr lang="en"/>
              <a:t>Intel i3 or higher</a:t>
            </a:r>
            <a:endParaRPr/>
          </a:p>
          <a:p>
            <a:pPr indent="-317500" lvl="0" marL="457200" rtl="0" algn="just">
              <a:lnSpc>
                <a:spcPct val="115000"/>
              </a:lnSpc>
              <a:spcBef>
                <a:spcPts val="0"/>
              </a:spcBef>
              <a:spcAft>
                <a:spcPts val="0"/>
              </a:spcAft>
              <a:buSzPts val="1400"/>
              <a:buChar char="●"/>
            </a:pPr>
            <a:r>
              <a:rPr lang="en"/>
              <a:t>4GB RAM</a:t>
            </a:r>
            <a:endParaRPr/>
          </a:p>
          <a:p>
            <a:pPr indent="-317500" lvl="0" marL="457200" rtl="0" algn="just">
              <a:lnSpc>
                <a:spcPct val="115000"/>
              </a:lnSpc>
              <a:spcBef>
                <a:spcPts val="0"/>
              </a:spcBef>
              <a:spcAft>
                <a:spcPts val="0"/>
              </a:spcAft>
              <a:buSzPts val="1400"/>
              <a:buChar char="●"/>
            </a:pPr>
            <a:r>
              <a:rPr lang="en"/>
              <a:t>1 Gb hard free drive space</a:t>
            </a:r>
            <a:endParaRPr>
              <a:latin typeface="Calibri"/>
              <a:ea typeface="Calibri"/>
              <a:cs typeface="Calibri"/>
              <a:sym typeface="Calibri"/>
            </a:endParaRPr>
          </a:p>
        </p:txBody>
      </p:sp>
      <p:pic>
        <p:nvPicPr>
          <p:cNvPr id="274" name="Google Shape;274;p36"/>
          <p:cNvPicPr preferRelativeResize="0"/>
          <p:nvPr/>
        </p:nvPicPr>
        <p:blipFill>
          <a:blip r:embed="rId6">
            <a:alphaModFix/>
          </a:blip>
          <a:stretch>
            <a:fillRect/>
          </a:stretch>
        </p:blipFill>
        <p:spPr>
          <a:xfrm>
            <a:off x="8175656" y="255986"/>
            <a:ext cx="701645" cy="75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1000"/>
                                        <p:tgtEl>
                                          <p:spTgt spid="26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7"/>
          <p:cNvSpPr txBox="1"/>
          <p:nvPr>
            <p:ph type="title"/>
          </p:nvPr>
        </p:nvSpPr>
        <p:spPr>
          <a:xfrm>
            <a:off x="819150" y="362925"/>
            <a:ext cx="7505700" cy="5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System Requirements</a:t>
            </a:r>
            <a:endParaRPr b="1" u="sng"/>
          </a:p>
          <a:p>
            <a:pPr indent="0" lvl="0" marL="0" rtl="0" algn="l">
              <a:spcBef>
                <a:spcPts val="0"/>
              </a:spcBef>
              <a:spcAft>
                <a:spcPts val="0"/>
              </a:spcAft>
              <a:buNone/>
            </a:pPr>
            <a:r>
              <a:t/>
            </a:r>
            <a:endParaRPr b="1" u="sng"/>
          </a:p>
        </p:txBody>
      </p:sp>
      <p:pic>
        <p:nvPicPr>
          <p:cNvPr id="280" name="Google Shape;280;p37"/>
          <p:cNvPicPr preferRelativeResize="0"/>
          <p:nvPr/>
        </p:nvPicPr>
        <p:blipFill>
          <a:blip r:embed="rId3">
            <a:alphaModFix/>
          </a:blip>
          <a:stretch>
            <a:fillRect/>
          </a:stretch>
        </p:blipFill>
        <p:spPr>
          <a:xfrm>
            <a:off x="8175656" y="255986"/>
            <a:ext cx="701645" cy="756875"/>
          </a:xfrm>
          <a:prstGeom prst="rect">
            <a:avLst/>
          </a:prstGeom>
          <a:noFill/>
          <a:ln>
            <a:noFill/>
          </a:ln>
        </p:spPr>
      </p:pic>
      <p:sp>
        <p:nvSpPr>
          <p:cNvPr id="281" name="Google Shape;281;p37"/>
          <p:cNvSpPr/>
          <p:nvPr/>
        </p:nvSpPr>
        <p:spPr>
          <a:xfrm>
            <a:off x="819150" y="1392550"/>
            <a:ext cx="4108800" cy="29451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7"/>
          <p:cNvSpPr txBox="1"/>
          <p:nvPr/>
        </p:nvSpPr>
        <p:spPr>
          <a:xfrm>
            <a:off x="819150" y="1923325"/>
            <a:ext cx="4108800" cy="2077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 sz="2000"/>
              <a:t>Linux ( Terminal ) </a:t>
            </a:r>
            <a:endParaRPr sz="2000"/>
          </a:p>
          <a:p>
            <a:pPr indent="-355600" lvl="0" marL="457200" rtl="0" algn="l">
              <a:spcBef>
                <a:spcPts val="0"/>
              </a:spcBef>
              <a:spcAft>
                <a:spcPts val="0"/>
              </a:spcAft>
              <a:buSzPts val="2000"/>
              <a:buChar char="●"/>
            </a:pPr>
            <a:r>
              <a:rPr lang="en" sz="2000"/>
              <a:t>Python 3.7+</a:t>
            </a:r>
            <a:endParaRPr sz="2000"/>
          </a:p>
          <a:p>
            <a:pPr indent="-355600" lvl="0" marL="457200" rtl="0" algn="l">
              <a:spcBef>
                <a:spcPts val="0"/>
              </a:spcBef>
              <a:spcAft>
                <a:spcPts val="0"/>
              </a:spcAft>
              <a:buSzPts val="2000"/>
              <a:buChar char="●"/>
            </a:pPr>
            <a:r>
              <a:rPr lang="en" sz="2000"/>
              <a:t>Google Colab</a:t>
            </a:r>
            <a:endParaRPr sz="2000"/>
          </a:p>
          <a:p>
            <a:pPr indent="-355600" lvl="0" marL="457200" rtl="0" algn="l">
              <a:spcBef>
                <a:spcPts val="0"/>
              </a:spcBef>
              <a:spcAft>
                <a:spcPts val="0"/>
              </a:spcAft>
              <a:buSzPts val="2000"/>
              <a:buChar char="●"/>
            </a:pPr>
            <a:r>
              <a:rPr lang="en" sz="2000"/>
              <a:t>Bed Tools (2bit2fa)</a:t>
            </a:r>
            <a:endParaRPr sz="2000"/>
          </a:p>
          <a:p>
            <a:pPr indent="-355600" lvl="0" marL="457200" rtl="0" algn="just">
              <a:lnSpc>
                <a:spcPct val="115000"/>
              </a:lnSpc>
              <a:spcBef>
                <a:spcPts val="0"/>
              </a:spcBef>
              <a:spcAft>
                <a:spcPts val="0"/>
              </a:spcAft>
              <a:buSzPts val="2000"/>
              <a:buChar char="●"/>
            </a:pPr>
            <a:r>
              <a:rPr lang="en" sz="2000"/>
              <a:t>DeepLift</a:t>
            </a:r>
            <a:endParaRPr sz="2000"/>
          </a:p>
          <a:p>
            <a:pPr indent="-355600" lvl="0" marL="457200" rtl="0" algn="just">
              <a:lnSpc>
                <a:spcPct val="115000"/>
              </a:lnSpc>
              <a:spcBef>
                <a:spcPts val="0"/>
              </a:spcBef>
              <a:spcAft>
                <a:spcPts val="0"/>
              </a:spcAft>
              <a:buSzPts val="2000"/>
              <a:buChar char="●"/>
            </a:pPr>
            <a:r>
              <a:rPr lang="en" sz="2000"/>
              <a:t>DeepBind etc.</a:t>
            </a:r>
            <a:endParaRPr sz="2000"/>
          </a:p>
        </p:txBody>
      </p:sp>
      <p:pic>
        <p:nvPicPr>
          <p:cNvPr id="283" name="Google Shape;283;p37"/>
          <p:cNvPicPr preferRelativeResize="0"/>
          <p:nvPr/>
        </p:nvPicPr>
        <p:blipFill>
          <a:blip r:embed="rId4">
            <a:alphaModFix/>
          </a:blip>
          <a:stretch>
            <a:fillRect/>
          </a:stretch>
        </p:blipFill>
        <p:spPr>
          <a:xfrm>
            <a:off x="5750525" y="2444599"/>
            <a:ext cx="2574324" cy="1035250"/>
          </a:xfrm>
          <a:prstGeom prst="rect">
            <a:avLst/>
          </a:prstGeom>
          <a:noFill/>
          <a:ln>
            <a:noFill/>
          </a:ln>
        </p:spPr>
      </p:pic>
      <p:pic>
        <p:nvPicPr>
          <p:cNvPr id="284" name="Google Shape;284;p37"/>
          <p:cNvPicPr preferRelativeResize="0"/>
          <p:nvPr/>
        </p:nvPicPr>
        <p:blipFill>
          <a:blip r:embed="rId5">
            <a:alphaModFix/>
          </a:blip>
          <a:stretch>
            <a:fillRect/>
          </a:stretch>
        </p:blipFill>
        <p:spPr>
          <a:xfrm>
            <a:off x="5750525" y="1202702"/>
            <a:ext cx="2574326" cy="1052041"/>
          </a:xfrm>
          <a:prstGeom prst="rect">
            <a:avLst/>
          </a:prstGeom>
          <a:noFill/>
          <a:ln>
            <a:noFill/>
          </a:ln>
        </p:spPr>
      </p:pic>
      <p:pic>
        <p:nvPicPr>
          <p:cNvPr id="285" name="Google Shape;285;p37"/>
          <p:cNvPicPr preferRelativeResize="0"/>
          <p:nvPr/>
        </p:nvPicPr>
        <p:blipFill>
          <a:blip r:embed="rId6">
            <a:alphaModFix/>
          </a:blip>
          <a:stretch>
            <a:fillRect/>
          </a:stretch>
        </p:blipFill>
        <p:spPr>
          <a:xfrm>
            <a:off x="5750523" y="3785300"/>
            <a:ext cx="2574325" cy="86476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8"/>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u="sng"/>
              <a:t>USE CASE DIAGRAMS</a:t>
            </a:r>
            <a:endParaRPr b="1" u="sng"/>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9"/>
          <p:cNvSpPr txBox="1"/>
          <p:nvPr>
            <p:ph type="title"/>
          </p:nvPr>
        </p:nvSpPr>
        <p:spPr>
          <a:xfrm>
            <a:off x="510925" y="362925"/>
            <a:ext cx="7813800" cy="5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Fasta file generation - use case 1 </a:t>
            </a:r>
            <a:endParaRPr b="1" u="sng"/>
          </a:p>
        </p:txBody>
      </p:sp>
      <p:graphicFrame>
        <p:nvGraphicFramePr>
          <p:cNvPr id="296" name="Google Shape;296;p39"/>
          <p:cNvGraphicFramePr/>
          <p:nvPr/>
        </p:nvGraphicFramePr>
        <p:xfrm>
          <a:off x="469350" y="1148250"/>
          <a:ext cx="3000000" cy="3000000"/>
        </p:xfrm>
        <a:graphic>
          <a:graphicData uri="http://schemas.openxmlformats.org/drawingml/2006/table">
            <a:tbl>
              <a:tblPr>
                <a:noFill/>
                <a:tableStyleId>{AF60A358-B32F-4ACB-91BF-C1CB069F1883}</a:tableStyleId>
              </a:tblPr>
              <a:tblGrid>
                <a:gridCol w="1330925"/>
                <a:gridCol w="3637575"/>
              </a:tblGrid>
              <a:tr h="396200">
                <a:tc>
                  <a:txBody>
                    <a:bodyPr/>
                    <a:lstStyle/>
                    <a:p>
                      <a:pPr indent="0" lvl="0" marL="0" rtl="0" algn="l">
                        <a:spcBef>
                          <a:spcPts val="0"/>
                        </a:spcBef>
                        <a:spcAft>
                          <a:spcPts val="0"/>
                        </a:spcAft>
                        <a:buNone/>
                      </a:pPr>
                      <a:r>
                        <a:rPr lang="en"/>
                        <a:t>Name</a:t>
                      </a:r>
                      <a:endParaRPr/>
                    </a:p>
                  </a:txBody>
                  <a:tcPr marT="91425" marB="91425" marR="91425" marL="91425">
                    <a:solidFill>
                      <a:srgbClr val="FCE5CD"/>
                    </a:solidFill>
                  </a:tcPr>
                </a:tc>
                <a:tc>
                  <a:txBody>
                    <a:bodyPr/>
                    <a:lstStyle/>
                    <a:p>
                      <a:pPr indent="0" lvl="0" marL="0" rtl="0" algn="l">
                        <a:spcBef>
                          <a:spcPts val="0"/>
                        </a:spcBef>
                        <a:spcAft>
                          <a:spcPts val="0"/>
                        </a:spcAft>
                        <a:buNone/>
                      </a:pPr>
                      <a:r>
                        <a:rPr lang="en"/>
                        <a:t>Generate Fasta File</a:t>
                      </a:r>
                      <a:endParaRPr/>
                    </a:p>
                  </a:txBody>
                  <a:tcPr marT="91425" marB="91425" marR="91425" marL="91425"/>
                </a:tc>
              </a:tr>
              <a:tr h="609575">
                <a:tc>
                  <a:txBody>
                    <a:bodyPr/>
                    <a:lstStyle/>
                    <a:p>
                      <a:pPr indent="0" lvl="0" marL="0" rtl="0" algn="l">
                        <a:spcBef>
                          <a:spcPts val="0"/>
                        </a:spcBef>
                        <a:spcAft>
                          <a:spcPts val="0"/>
                        </a:spcAft>
                        <a:buNone/>
                      </a:pPr>
                      <a:r>
                        <a:rPr lang="en"/>
                        <a:t>Description</a:t>
                      </a:r>
                      <a:endParaRPr/>
                    </a:p>
                  </a:txBody>
                  <a:tcPr marT="91425" marB="91425" marR="91425" marL="91425">
                    <a:solidFill>
                      <a:srgbClr val="FCE5CD"/>
                    </a:solidFill>
                  </a:tcPr>
                </a:tc>
                <a:tc>
                  <a:txBody>
                    <a:bodyPr/>
                    <a:lstStyle/>
                    <a:p>
                      <a:pPr indent="0" lvl="0" marL="0" rtl="0" algn="l">
                        <a:spcBef>
                          <a:spcPts val="0"/>
                        </a:spcBef>
                        <a:spcAft>
                          <a:spcPts val="0"/>
                        </a:spcAft>
                        <a:buNone/>
                      </a:pPr>
                      <a:r>
                        <a:rPr lang="en"/>
                        <a:t>A Fasta file is generated from the HiC Data</a:t>
                      </a:r>
                      <a:endParaRPr/>
                    </a:p>
                    <a:p>
                      <a:pPr indent="0" lvl="0" marL="0" rtl="0" algn="l">
                        <a:spcBef>
                          <a:spcPts val="0"/>
                        </a:spcBef>
                        <a:spcAft>
                          <a:spcPts val="0"/>
                        </a:spcAft>
                        <a:buNone/>
                      </a:pPr>
                      <a:r>
                        <a:rPr lang="en"/>
                        <a:t>From NCBI</a:t>
                      </a:r>
                      <a:endParaRPr/>
                    </a:p>
                  </a:txBody>
                  <a:tcPr marT="91425" marB="91425" marR="91425" marL="91425"/>
                </a:tc>
              </a:tr>
              <a:tr h="396200">
                <a:tc>
                  <a:txBody>
                    <a:bodyPr/>
                    <a:lstStyle/>
                    <a:p>
                      <a:pPr indent="0" lvl="0" marL="0" rtl="0" algn="l">
                        <a:spcBef>
                          <a:spcPts val="0"/>
                        </a:spcBef>
                        <a:spcAft>
                          <a:spcPts val="0"/>
                        </a:spcAft>
                        <a:buNone/>
                      </a:pPr>
                      <a:r>
                        <a:rPr lang="en"/>
                        <a:t>Pre condition</a:t>
                      </a:r>
                      <a:endParaRPr/>
                    </a:p>
                  </a:txBody>
                  <a:tcPr marT="91425" marB="91425" marR="91425" marL="91425">
                    <a:solidFill>
                      <a:srgbClr val="FCE5CD"/>
                    </a:solidFill>
                  </a:tcPr>
                </a:tc>
                <a:tc>
                  <a:txBody>
                    <a:bodyPr/>
                    <a:lstStyle/>
                    <a:p>
                      <a:pPr indent="0" lvl="0" marL="0" rtl="0" algn="l">
                        <a:spcBef>
                          <a:spcPts val="0"/>
                        </a:spcBef>
                        <a:spcAft>
                          <a:spcPts val="0"/>
                        </a:spcAft>
                        <a:buNone/>
                      </a:pPr>
                      <a:r>
                        <a:rPr lang="en"/>
                        <a:t>The dataset should not be empty</a:t>
                      </a:r>
                      <a:endParaRPr/>
                    </a:p>
                  </a:txBody>
                  <a:tcPr marT="91425" marB="91425" marR="91425" marL="91425"/>
                </a:tc>
              </a:tr>
              <a:tr h="1463000">
                <a:tc>
                  <a:txBody>
                    <a:bodyPr/>
                    <a:lstStyle/>
                    <a:p>
                      <a:pPr indent="0" lvl="0" marL="0" rtl="0" algn="l">
                        <a:spcBef>
                          <a:spcPts val="0"/>
                        </a:spcBef>
                        <a:spcAft>
                          <a:spcPts val="0"/>
                        </a:spcAft>
                        <a:buNone/>
                      </a:pPr>
                      <a:r>
                        <a:rPr lang="en"/>
                        <a:t>Sequence</a:t>
                      </a:r>
                      <a:endParaRPr/>
                    </a:p>
                  </a:txBody>
                  <a:tcPr marT="91425" marB="91425" marR="91425" marL="91425">
                    <a:solidFill>
                      <a:srgbClr val="FCE5CD"/>
                    </a:solidFill>
                  </a:tcPr>
                </a:tc>
                <a:tc>
                  <a:txBody>
                    <a:bodyPr/>
                    <a:lstStyle/>
                    <a:p>
                      <a:pPr indent="-317500" lvl="0" marL="457200" rtl="0" algn="l">
                        <a:spcBef>
                          <a:spcPts val="0"/>
                        </a:spcBef>
                        <a:spcAft>
                          <a:spcPts val="0"/>
                        </a:spcAft>
                        <a:buSzPts val="1400"/>
                        <a:buChar char="●"/>
                      </a:pPr>
                      <a:r>
                        <a:rPr lang="en"/>
                        <a:t>User upload HiC data from NCBI</a:t>
                      </a:r>
                      <a:endParaRPr/>
                    </a:p>
                    <a:p>
                      <a:pPr indent="-317500" lvl="0" marL="457200" rtl="0" algn="l">
                        <a:spcBef>
                          <a:spcPts val="0"/>
                        </a:spcBef>
                        <a:spcAft>
                          <a:spcPts val="0"/>
                        </a:spcAft>
                        <a:buSzPts val="1400"/>
                        <a:buChar char="●"/>
                      </a:pPr>
                      <a:r>
                        <a:rPr lang="en"/>
                        <a:t>System fetching the coordinates</a:t>
                      </a:r>
                      <a:endParaRPr/>
                    </a:p>
                    <a:p>
                      <a:pPr indent="-317500" lvl="0" marL="457200" rtl="0" algn="l">
                        <a:spcBef>
                          <a:spcPts val="0"/>
                        </a:spcBef>
                        <a:spcAft>
                          <a:spcPts val="0"/>
                        </a:spcAft>
                        <a:buSzPts val="1400"/>
                        <a:buChar char="●"/>
                      </a:pPr>
                      <a:r>
                        <a:rPr lang="en"/>
                        <a:t>The data is pre processed into a Fasta File Format</a:t>
                      </a:r>
                      <a:endParaRPr/>
                    </a:p>
                    <a:p>
                      <a:pPr indent="-317500" lvl="0" marL="457200" rtl="0" algn="l">
                        <a:spcBef>
                          <a:spcPts val="0"/>
                        </a:spcBef>
                        <a:spcAft>
                          <a:spcPts val="0"/>
                        </a:spcAft>
                        <a:buSzPts val="1400"/>
                        <a:buChar char="●"/>
                      </a:pPr>
                      <a:r>
                        <a:rPr lang="en"/>
                        <a:t>The resulting  file is displayed on the screen</a:t>
                      </a:r>
                      <a:endParaRPr/>
                    </a:p>
                  </a:txBody>
                  <a:tcPr marT="91425" marB="91425" marR="91425" marL="91425"/>
                </a:tc>
              </a:tr>
              <a:tr h="726875">
                <a:tc>
                  <a:txBody>
                    <a:bodyPr/>
                    <a:lstStyle/>
                    <a:p>
                      <a:pPr indent="0" lvl="0" marL="0" rtl="0" algn="l">
                        <a:spcBef>
                          <a:spcPts val="0"/>
                        </a:spcBef>
                        <a:spcAft>
                          <a:spcPts val="0"/>
                        </a:spcAft>
                        <a:buNone/>
                      </a:pPr>
                      <a:r>
                        <a:rPr lang="en"/>
                        <a:t>Post Condition</a:t>
                      </a:r>
                      <a:endParaRPr/>
                    </a:p>
                  </a:txBody>
                  <a:tcPr marT="91425" marB="91425" marR="91425" marL="91425">
                    <a:solidFill>
                      <a:srgbClr val="FCE5CD"/>
                    </a:solidFill>
                  </a:tcPr>
                </a:tc>
                <a:tc>
                  <a:txBody>
                    <a:bodyPr/>
                    <a:lstStyle/>
                    <a:p>
                      <a:pPr indent="0" lvl="0" marL="0" rtl="0" algn="l">
                        <a:spcBef>
                          <a:spcPts val="0"/>
                        </a:spcBef>
                        <a:spcAft>
                          <a:spcPts val="0"/>
                        </a:spcAft>
                        <a:buNone/>
                      </a:pPr>
                      <a:r>
                        <a:rPr lang="en"/>
                        <a:t>The user can see the Fasta File that is  to the classified.</a:t>
                      </a:r>
                      <a:endParaRPr/>
                    </a:p>
                  </a:txBody>
                  <a:tcPr marT="91425" marB="91425" marR="91425" marL="91425"/>
                </a:tc>
              </a:tr>
            </a:tbl>
          </a:graphicData>
        </a:graphic>
      </p:graphicFrame>
      <p:pic>
        <p:nvPicPr>
          <p:cNvPr id="297" name="Google Shape;297;p39"/>
          <p:cNvPicPr preferRelativeResize="0"/>
          <p:nvPr/>
        </p:nvPicPr>
        <p:blipFill>
          <a:blip r:embed="rId3">
            <a:alphaModFix/>
          </a:blip>
          <a:stretch>
            <a:fillRect/>
          </a:stretch>
        </p:blipFill>
        <p:spPr>
          <a:xfrm>
            <a:off x="5596200" y="1385975"/>
            <a:ext cx="3195400" cy="2755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txBox="1"/>
          <p:nvPr>
            <p:ph type="title"/>
          </p:nvPr>
        </p:nvSpPr>
        <p:spPr>
          <a:xfrm>
            <a:off x="510925" y="362925"/>
            <a:ext cx="7813800" cy="5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Data Visualisation - use case 2 </a:t>
            </a:r>
            <a:endParaRPr b="1" u="sng"/>
          </a:p>
        </p:txBody>
      </p:sp>
      <p:graphicFrame>
        <p:nvGraphicFramePr>
          <p:cNvPr id="303" name="Google Shape;303;p40"/>
          <p:cNvGraphicFramePr/>
          <p:nvPr/>
        </p:nvGraphicFramePr>
        <p:xfrm>
          <a:off x="383250" y="986100"/>
          <a:ext cx="3000000" cy="3000000"/>
        </p:xfrm>
        <a:graphic>
          <a:graphicData uri="http://schemas.openxmlformats.org/drawingml/2006/table">
            <a:tbl>
              <a:tblPr>
                <a:noFill/>
                <a:tableStyleId>{AF60A358-B32F-4ACB-91BF-C1CB069F1883}</a:tableStyleId>
              </a:tblPr>
              <a:tblGrid>
                <a:gridCol w="1402675"/>
                <a:gridCol w="3833700"/>
              </a:tblGrid>
              <a:tr h="375325">
                <a:tc>
                  <a:txBody>
                    <a:bodyPr/>
                    <a:lstStyle/>
                    <a:p>
                      <a:pPr indent="0" lvl="0" marL="0" rtl="0" algn="l">
                        <a:spcBef>
                          <a:spcPts val="0"/>
                        </a:spcBef>
                        <a:spcAft>
                          <a:spcPts val="0"/>
                        </a:spcAft>
                        <a:buNone/>
                      </a:pPr>
                      <a:r>
                        <a:rPr lang="en"/>
                        <a:t>Name</a:t>
                      </a:r>
                      <a:endParaRPr/>
                    </a:p>
                  </a:txBody>
                  <a:tcPr marT="91425" marB="91425" marR="91425" marL="91425">
                    <a:solidFill>
                      <a:srgbClr val="FCE5CD"/>
                    </a:solidFill>
                  </a:tcPr>
                </a:tc>
                <a:tc>
                  <a:txBody>
                    <a:bodyPr/>
                    <a:lstStyle/>
                    <a:p>
                      <a:pPr indent="0" lvl="0" marL="0" rtl="0" algn="l">
                        <a:spcBef>
                          <a:spcPts val="0"/>
                        </a:spcBef>
                        <a:spcAft>
                          <a:spcPts val="0"/>
                        </a:spcAft>
                        <a:buNone/>
                      </a:pPr>
                      <a:r>
                        <a:rPr lang="en"/>
                        <a:t>Generate Data Visualization</a:t>
                      </a:r>
                      <a:endParaRPr/>
                    </a:p>
                  </a:txBody>
                  <a:tcPr marT="91425" marB="91425" marR="91425" marL="91425"/>
                </a:tc>
              </a:tr>
              <a:tr h="577450">
                <a:tc>
                  <a:txBody>
                    <a:bodyPr/>
                    <a:lstStyle/>
                    <a:p>
                      <a:pPr indent="0" lvl="0" marL="0" rtl="0" algn="l">
                        <a:spcBef>
                          <a:spcPts val="0"/>
                        </a:spcBef>
                        <a:spcAft>
                          <a:spcPts val="0"/>
                        </a:spcAft>
                        <a:buNone/>
                      </a:pPr>
                      <a:r>
                        <a:rPr lang="en"/>
                        <a:t>Description</a:t>
                      </a:r>
                      <a:endParaRPr/>
                    </a:p>
                  </a:txBody>
                  <a:tcPr marT="91425" marB="91425" marR="91425" marL="91425">
                    <a:solidFill>
                      <a:srgbClr val="FCE5CD"/>
                    </a:solidFill>
                  </a:tcPr>
                </a:tc>
                <a:tc>
                  <a:txBody>
                    <a:bodyPr/>
                    <a:lstStyle/>
                    <a:p>
                      <a:pPr indent="0" lvl="0" marL="0" rtl="0" algn="l">
                        <a:spcBef>
                          <a:spcPts val="0"/>
                        </a:spcBef>
                        <a:spcAft>
                          <a:spcPts val="0"/>
                        </a:spcAft>
                        <a:buNone/>
                      </a:pPr>
                      <a:r>
                        <a:rPr lang="en"/>
                        <a:t>Data visualizations are generated from the classifier output</a:t>
                      </a:r>
                      <a:endParaRPr/>
                    </a:p>
                  </a:txBody>
                  <a:tcPr marT="91425" marB="91425" marR="91425" marL="91425"/>
                </a:tc>
              </a:tr>
              <a:tr h="375325">
                <a:tc>
                  <a:txBody>
                    <a:bodyPr/>
                    <a:lstStyle/>
                    <a:p>
                      <a:pPr indent="0" lvl="0" marL="0" rtl="0" algn="l">
                        <a:spcBef>
                          <a:spcPts val="0"/>
                        </a:spcBef>
                        <a:spcAft>
                          <a:spcPts val="0"/>
                        </a:spcAft>
                        <a:buNone/>
                      </a:pPr>
                      <a:r>
                        <a:rPr lang="en"/>
                        <a:t>Pre condition</a:t>
                      </a:r>
                      <a:endParaRPr/>
                    </a:p>
                  </a:txBody>
                  <a:tcPr marT="91425" marB="91425" marR="91425" marL="91425">
                    <a:solidFill>
                      <a:srgbClr val="FCE5CD"/>
                    </a:solidFill>
                  </a:tcPr>
                </a:tc>
                <a:tc>
                  <a:txBody>
                    <a:bodyPr/>
                    <a:lstStyle/>
                    <a:p>
                      <a:pPr indent="0" lvl="0" marL="0" rtl="0" algn="l">
                        <a:spcBef>
                          <a:spcPts val="0"/>
                        </a:spcBef>
                        <a:spcAft>
                          <a:spcPts val="0"/>
                        </a:spcAft>
                        <a:buNone/>
                      </a:pPr>
                      <a:r>
                        <a:rPr lang="en"/>
                        <a:t>The outputs should not be empty</a:t>
                      </a:r>
                      <a:endParaRPr/>
                    </a:p>
                  </a:txBody>
                  <a:tcPr marT="91425" marB="91425" marR="91425" marL="91425"/>
                </a:tc>
              </a:tr>
              <a:tr h="1588050">
                <a:tc>
                  <a:txBody>
                    <a:bodyPr/>
                    <a:lstStyle/>
                    <a:p>
                      <a:pPr indent="0" lvl="0" marL="0" rtl="0" algn="l">
                        <a:spcBef>
                          <a:spcPts val="0"/>
                        </a:spcBef>
                        <a:spcAft>
                          <a:spcPts val="0"/>
                        </a:spcAft>
                        <a:buNone/>
                      </a:pPr>
                      <a:r>
                        <a:rPr lang="en"/>
                        <a:t>Sequence</a:t>
                      </a:r>
                      <a:endParaRPr/>
                    </a:p>
                  </a:txBody>
                  <a:tcPr marT="91425" marB="91425" marR="91425" marL="91425">
                    <a:solidFill>
                      <a:srgbClr val="FCE5CD"/>
                    </a:solidFill>
                  </a:tcPr>
                </a:tc>
                <a:tc>
                  <a:txBody>
                    <a:bodyPr/>
                    <a:lstStyle/>
                    <a:p>
                      <a:pPr indent="-317500" lvl="0" marL="457200" rtl="0" algn="l">
                        <a:spcBef>
                          <a:spcPts val="0"/>
                        </a:spcBef>
                        <a:spcAft>
                          <a:spcPts val="0"/>
                        </a:spcAft>
                        <a:buSzPts val="1400"/>
                        <a:buChar char="●"/>
                      </a:pPr>
                      <a:r>
                        <a:rPr lang="en"/>
                        <a:t>The classifier predicts the output</a:t>
                      </a:r>
                      <a:endParaRPr/>
                    </a:p>
                    <a:p>
                      <a:pPr indent="-317500" lvl="0" marL="457200" rtl="0" algn="l">
                        <a:spcBef>
                          <a:spcPts val="0"/>
                        </a:spcBef>
                        <a:spcAft>
                          <a:spcPts val="0"/>
                        </a:spcAft>
                        <a:buSzPts val="1400"/>
                        <a:buChar char="●"/>
                      </a:pPr>
                      <a:r>
                        <a:rPr lang="en"/>
                        <a:t>The accuracy is displayed</a:t>
                      </a:r>
                      <a:endParaRPr/>
                    </a:p>
                    <a:p>
                      <a:pPr indent="-317500" lvl="0" marL="457200" rtl="0" algn="l">
                        <a:spcBef>
                          <a:spcPts val="0"/>
                        </a:spcBef>
                        <a:spcAft>
                          <a:spcPts val="0"/>
                        </a:spcAft>
                        <a:buSzPts val="1400"/>
                        <a:buChar char="●"/>
                      </a:pPr>
                      <a:r>
                        <a:rPr lang="en"/>
                        <a:t>AUC ROC and Precision Recall Curves are shown</a:t>
                      </a:r>
                      <a:endParaRPr/>
                    </a:p>
                    <a:p>
                      <a:pPr indent="-317500" lvl="0" marL="457200" rtl="0" algn="l">
                        <a:spcBef>
                          <a:spcPts val="0"/>
                        </a:spcBef>
                        <a:spcAft>
                          <a:spcPts val="0"/>
                        </a:spcAft>
                        <a:buSzPts val="1400"/>
                        <a:buChar char="●"/>
                      </a:pPr>
                      <a:r>
                        <a:rPr lang="en"/>
                        <a:t>Confusion Matrix can be seen</a:t>
                      </a:r>
                      <a:endParaRPr/>
                    </a:p>
                    <a:p>
                      <a:pPr indent="-317500" lvl="0" marL="457200" rtl="0" algn="l">
                        <a:spcBef>
                          <a:spcPts val="0"/>
                        </a:spcBef>
                        <a:spcAft>
                          <a:spcPts val="0"/>
                        </a:spcAft>
                        <a:buSzPts val="1400"/>
                        <a:buChar char="●"/>
                      </a:pPr>
                      <a:r>
                        <a:rPr lang="en"/>
                        <a:t>The highest frequency element of the Markov Model is displayed</a:t>
                      </a:r>
                      <a:endParaRPr/>
                    </a:p>
                  </a:txBody>
                  <a:tcPr marT="91425" marB="91425" marR="91425" marL="91425"/>
                </a:tc>
              </a:tr>
              <a:tr h="688575">
                <a:tc>
                  <a:txBody>
                    <a:bodyPr/>
                    <a:lstStyle/>
                    <a:p>
                      <a:pPr indent="0" lvl="0" marL="0" rtl="0" algn="l">
                        <a:spcBef>
                          <a:spcPts val="0"/>
                        </a:spcBef>
                        <a:spcAft>
                          <a:spcPts val="0"/>
                        </a:spcAft>
                        <a:buNone/>
                      </a:pPr>
                      <a:r>
                        <a:rPr lang="en"/>
                        <a:t>Post Condition</a:t>
                      </a:r>
                      <a:endParaRPr/>
                    </a:p>
                  </a:txBody>
                  <a:tcPr marT="91425" marB="91425" marR="91425" marL="91425">
                    <a:solidFill>
                      <a:srgbClr val="FCE5CD"/>
                    </a:solidFill>
                  </a:tcPr>
                </a:tc>
                <a:tc>
                  <a:txBody>
                    <a:bodyPr/>
                    <a:lstStyle/>
                    <a:p>
                      <a:pPr indent="0" lvl="0" marL="0" rtl="0" algn="l">
                        <a:spcBef>
                          <a:spcPts val="0"/>
                        </a:spcBef>
                        <a:spcAft>
                          <a:spcPts val="0"/>
                        </a:spcAft>
                        <a:buNone/>
                      </a:pPr>
                      <a:r>
                        <a:rPr lang="en"/>
                        <a:t>The user can see the data visualizations of the result generated</a:t>
                      </a:r>
                      <a:endParaRPr/>
                    </a:p>
                  </a:txBody>
                  <a:tcPr marT="91425" marB="91425" marR="91425" marL="91425"/>
                </a:tc>
              </a:tr>
            </a:tbl>
          </a:graphicData>
        </a:graphic>
      </p:graphicFrame>
      <p:pic>
        <p:nvPicPr>
          <p:cNvPr id="304" name="Google Shape;304;p40"/>
          <p:cNvPicPr preferRelativeResize="0"/>
          <p:nvPr/>
        </p:nvPicPr>
        <p:blipFill>
          <a:blip r:embed="rId3">
            <a:alphaModFix/>
          </a:blip>
          <a:stretch>
            <a:fillRect/>
          </a:stretch>
        </p:blipFill>
        <p:spPr>
          <a:xfrm>
            <a:off x="5772700" y="1019075"/>
            <a:ext cx="2884075" cy="3700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1"/>
          <p:cNvSpPr txBox="1"/>
          <p:nvPr>
            <p:ph type="title"/>
          </p:nvPr>
        </p:nvSpPr>
        <p:spPr>
          <a:xfrm>
            <a:off x="510925" y="362925"/>
            <a:ext cx="7813800" cy="5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Complete system use case - Markov Models</a:t>
            </a:r>
            <a:endParaRPr b="1" u="sng"/>
          </a:p>
          <a:p>
            <a:pPr indent="0" lvl="0" marL="0" rtl="0" algn="l">
              <a:spcBef>
                <a:spcPts val="0"/>
              </a:spcBef>
              <a:spcAft>
                <a:spcPts val="0"/>
              </a:spcAft>
              <a:buNone/>
            </a:pPr>
            <a:r>
              <a:t/>
            </a:r>
            <a:endParaRPr b="1" u="sng"/>
          </a:p>
        </p:txBody>
      </p:sp>
      <p:pic>
        <p:nvPicPr>
          <p:cNvPr id="310" name="Google Shape;310;p41"/>
          <p:cNvPicPr preferRelativeResize="0"/>
          <p:nvPr/>
        </p:nvPicPr>
        <p:blipFill>
          <a:blip r:embed="rId3">
            <a:alphaModFix/>
          </a:blip>
          <a:stretch>
            <a:fillRect/>
          </a:stretch>
        </p:blipFill>
        <p:spPr>
          <a:xfrm>
            <a:off x="5872825" y="1077125"/>
            <a:ext cx="2814859" cy="3402250"/>
          </a:xfrm>
          <a:prstGeom prst="rect">
            <a:avLst/>
          </a:prstGeom>
          <a:noFill/>
          <a:ln>
            <a:noFill/>
          </a:ln>
        </p:spPr>
      </p:pic>
      <p:graphicFrame>
        <p:nvGraphicFramePr>
          <p:cNvPr id="311" name="Google Shape;311;p41"/>
          <p:cNvGraphicFramePr/>
          <p:nvPr/>
        </p:nvGraphicFramePr>
        <p:xfrm>
          <a:off x="469350" y="1148250"/>
          <a:ext cx="3000000" cy="3000000"/>
        </p:xfrm>
        <a:graphic>
          <a:graphicData uri="http://schemas.openxmlformats.org/drawingml/2006/table">
            <a:tbl>
              <a:tblPr>
                <a:noFill/>
                <a:tableStyleId>{AF60A358-B32F-4ACB-91BF-C1CB069F1883}</a:tableStyleId>
              </a:tblPr>
              <a:tblGrid>
                <a:gridCol w="1366975"/>
                <a:gridCol w="3811025"/>
              </a:tblGrid>
              <a:tr h="284925">
                <a:tc>
                  <a:txBody>
                    <a:bodyPr/>
                    <a:lstStyle/>
                    <a:p>
                      <a:pPr indent="0" lvl="0" marL="0" rtl="0" algn="l">
                        <a:spcBef>
                          <a:spcPts val="0"/>
                        </a:spcBef>
                        <a:spcAft>
                          <a:spcPts val="0"/>
                        </a:spcAft>
                        <a:buNone/>
                      </a:pPr>
                      <a:r>
                        <a:rPr lang="en"/>
                        <a:t>Name</a:t>
                      </a:r>
                      <a:endParaRPr/>
                    </a:p>
                  </a:txBody>
                  <a:tcPr marT="91425" marB="91425" marR="91425" marL="91425">
                    <a:solidFill>
                      <a:srgbClr val="FCE5CD"/>
                    </a:solidFill>
                  </a:tcPr>
                </a:tc>
                <a:tc>
                  <a:txBody>
                    <a:bodyPr/>
                    <a:lstStyle/>
                    <a:p>
                      <a:pPr indent="0" lvl="0" marL="0" rtl="0" algn="l">
                        <a:spcBef>
                          <a:spcPts val="0"/>
                        </a:spcBef>
                        <a:spcAft>
                          <a:spcPts val="0"/>
                        </a:spcAft>
                        <a:buNone/>
                      </a:pPr>
                      <a:r>
                        <a:rPr lang="en"/>
                        <a:t>Predict using Markov Models</a:t>
                      </a:r>
                      <a:endParaRPr/>
                    </a:p>
                  </a:txBody>
                  <a:tcPr marT="91425" marB="91425" marR="91425" marL="91425"/>
                </a:tc>
              </a:tr>
              <a:tr h="704425">
                <a:tc>
                  <a:txBody>
                    <a:bodyPr/>
                    <a:lstStyle/>
                    <a:p>
                      <a:pPr indent="0" lvl="0" marL="0" rtl="0" algn="l">
                        <a:spcBef>
                          <a:spcPts val="0"/>
                        </a:spcBef>
                        <a:spcAft>
                          <a:spcPts val="0"/>
                        </a:spcAft>
                        <a:buNone/>
                      </a:pPr>
                      <a:r>
                        <a:rPr lang="en"/>
                        <a:t>Description</a:t>
                      </a:r>
                      <a:endParaRPr/>
                    </a:p>
                  </a:txBody>
                  <a:tcPr marT="91425" marB="91425" marR="91425" marL="91425">
                    <a:solidFill>
                      <a:srgbClr val="FCE5CD"/>
                    </a:solidFill>
                  </a:tcPr>
                </a:tc>
                <a:tc>
                  <a:txBody>
                    <a:bodyPr/>
                    <a:lstStyle/>
                    <a:p>
                      <a:pPr indent="0" lvl="0" marL="0" rtl="0" algn="l">
                        <a:spcBef>
                          <a:spcPts val="0"/>
                        </a:spcBef>
                        <a:spcAft>
                          <a:spcPts val="0"/>
                        </a:spcAft>
                        <a:buNone/>
                      </a:pPr>
                      <a:r>
                        <a:rPr lang="en"/>
                        <a:t>The region is classified in TAD/Non TAD using Markov Models</a:t>
                      </a:r>
                      <a:endParaRPr/>
                    </a:p>
                  </a:txBody>
                  <a:tcPr marT="91425" marB="91425" marR="91425" marL="91425"/>
                </a:tc>
              </a:tr>
              <a:tr h="321425">
                <a:tc>
                  <a:txBody>
                    <a:bodyPr/>
                    <a:lstStyle/>
                    <a:p>
                      <a:pPr indent="0" lvl="0" marL="0" rtl="0" algn="l">
                        <a:spcBef>
                          <a:spcPts val="0"/>
                        </a:spcBef>
                        <a:spcAft>
                          <a:spcPts val="0"/>
                        </a:spcAft>
                        <a:buNone/>
                      </a:pPr>
                      <a:r>
                        <a:rPr lang="en"/>
                        <a:t>Pre condition</a:t>
                      </a:r>
                      <a:endParaRPr/>
                    </a:p>
                  </a:txBody>
                  <a:tcPr marT="91425" marB="91425" marR="91425" marL="91425">
                    <a:solidFill>
                      <a:srgbClr val="FCE5CD"/>
                    </a:solidFill>
                  </a:tcPr>
                </a:tc>
                <a:tc>
                  <a:txBody>
                    <a:bodyPr/>
                    <a:lstStyle/>
                    <a:p>
                      <a:pPr indent="0" lvl="0" marL="0" rtl="0" algn="l">
                        <a:spcBef>
                          <a:spcPts val="0"/>
                        </a:spcBef>
                        <a:spcAft>
                          <a:spcPts val="0"/>
                        </a:spcAft>
                        <a:buNone/>
                      </a:pPr>
                      <a:r>
                        <a:rPr lang="en"/>
                        <a:t>The dataset should not be empty</a:t>
                      </a:r>
                      <a:endParaRPr/>
                    </a:p>
                  </a:txBody>
                  <a:tcPr marT="91425" marB="91425" marR="91425" marL="91425"/>
                </a:tc>
              </a:tr>
              <a:tr h="704425">
                <a:tc>
                  <a:txBody>
                    <a:bodyPr/>
                    <a:lstStyle/>
                    <a:p>
                      <a:pPr indent="0" lvl="0" marL="0" rtl="0" algn="l">
                        <a:spcBef>
                          <a:spcPts val="0"/>
                        </a:spcBef>
                        <a:spcAft>
                          <a:spcPts val="0"/>
                        </a:spcAft>
                        <a:buNone/>
                      </a:pPr>
                      <a:r>
                        <a:rPr lang="en"/>
                        <a:t>Sequence</a:t>
                      </a:r>
                      <a:endParaRPr/>
                    </a:p>
                  </a:txBody>
                  <a:tcPr marT="91425" marB="91425" marR="91425" marL="91425">
                    <a:solidFill>
                      <a:srgbClr val="FCE5CD"/>
                    </a:solidFill>
                  </a:tcPr>
                </a:tc>
                <a:tc>
                  <a:txBody>
                    <a:bodyPr/>
                    <a:lstStyle/>
                    <a:p>
                      <a:pPr indent="-317500" lvl="0" marL="457200" rtl="0" algn="l">
                        <a:spcBef>
                          <a:spcPts val="0"/>
                        </a:spcBef>
                        <a:spcAft>
                          <a:spcPts val="0"/>
                        </a:spcAft>
                        <a:buSzPts val="1400"/>
                        <a:buChar char="●"/>
                      </a:pPr>
                      <a:r>
                        <a:rPr lang="en"/>
                        <a:t>The dataset is cleaned and converted</a:t>
                      </a:r>
                      <a:endParaRPr/>
                    </a:p>
                    <a:p>
                      <a:pPr indent="-317500" lvl="0" marL="457200" rtl="0" algn="l">
                        <a:spcBef>
                          <a:spcPts val="0"/>
                        </a:spcBef>
                        <a:spcAft>
                          <a:spcPts val="0"/>
                        </a:spcAft>
                        <a:buSzPts val="1400"/>
                        <a:buChar char="●"/>
                      </a:pPr>
                      <a:r>
                        <a:rPr lang="en"/>
                        <a:t>The inputs regions are classified</a:t>
                      </a:r>
                      <a:endParaRPr/>
                    </a:p>
                    <a:p>
                      <a:pPr indent="-317500" lvl="0" marL="457200" rtl="0" algn="l">
                        <a:spcBef>
                          <a:spcPts val="0"/>
                        </a:spcBef>
                        <a:spcAft>
                          <a:spcPts val="0"/>
                        </a:spcAft>
                        <a:buSzPts val="1400"/>
                        <a:buChar char="●"/>
                      </a:pPr>
                      <a:r>
                        <a:rPr lang="en"/>
                        <a:t>The output is explained</a:t>
                      </a:r>
                      <a:endParaRPr/>
                    </a:p>
                    <a:p>
                      <a:pPr indent="-317500" lvl="0" marL="457200" rtl="0" algn="l">
                        <a:spcBef>
                          <a:spcPts val="0"/>
                        </a:spcBef>
                        <a:spcAft>
                          <a:spcPts val="0"/>
                        </a:spcAft>
                        <a:buSzPts val="1400"/>
                        <a:buChar char="●"/>
                      </a:pPr>
                      <a:r>
                        <a:rPr lang="en"/>
                        <a:t>The results are displayed on the screen</a:t>
                      </a:r>
                      <a:endParaRPr/>
                    </a:p>
                  </a:txBody>
                  <a:tcPr marT="91425" marB="91425" marR="91425" marL="91425"/>
                </a:tc>
              </a:tr>
              <a:tr h="726875">
                <a:tc>
                  <a:txBody>
                    <a:bodyPr/>
                    <a:lstStyle/>
                    <a:p>
                      <a:pPr indent="0" lvl="0" marL="0" rtl="0" algn="l">
                        <a:spcBef>
                          <a:spcPts val="0"/>
                        </a:spcBef>
                        <a:spcAft>
                          <a:spcPts val="0"/>
                        </a:spcAft>
                        <a:buNone/>
                      </a:pPr>
                      <a:r>
                        <a:rPr lang="en"/>
                        <a:t>Post Condition</a:t>
                      </a:r>
                      <a:endParaRPr/>
                    </a:p>
                  </a:txBody>
                  <a:tcPr marT="91425" marB="91425" marR="91425" marL="91425">
                    <a:solidFill>
                      <a:srgbClr val="FCE5CD"/>
                    </a:solidFill>
                  </a:tcPr>
                </a:tc>
                <a:tc>
                  <a:txBody>
                    <a:bodyPr/>
                    <a:lstStyle/>
                    <a:p>
                      <a:pPr indent="0" lvl="0" marL="0" rtl="0" algn="l">
                        <a:spcBef>
                          <a:spcPts val="0"/>
                        </a:spcBef>
                        <a:spcAft>
                          <a:spcPts val="0"/>
                        </a:spcAft>
                        <a:buNone/>
                      </a:pPr>
                      <a:r>
                        <a:rPr lang="en"/>
                        <a:t>The user knows the classification and the parameters which lead to the classification</a:t>
                      </a:r>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ph type="title"/>
          </p:nvPr>
        </p:nvSpPr>
        <p:spPr>
          <a:xfrm>
            <a:off x="819150" y="362925"/>
            <a:ext cx="7505700" cy="5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Complete System Use case - Deep Learning</a:t>
            </a:r>
            <a:endParaRPr b="1" u="sng"/>
          </a:p>
          <a:p>
            <a:pPr indent="0" lvl="0" marL="0" rtl="0" algn="l">
              <a:spcBef>
                <a:spcPts val="0"/>
              </a:spcBef>
              <a:spcAft>
                <a:spcPts val="0"/>
              </a:spcAft>
              <a:buNone/>
            </a:pPr>
            <a:r>
              <a:t/>
            </a:r>
            <a:endParaRPr b="1" u="sng"/>
          </a:p>
          <a:p>
            <a:pPr indent="0" lvl="0" marL="0" rtl="0" algn="l">
              <a:spcBef>
                <a:spcPts val="0"/>
              </a:spcBef>
              <a:spcAft>
                <a:spcPts val="0"/>
              </a:spcAft>
              <a:buNone/>
            </a:pPr>
            <a:r>
              <a:t/>
            </a:r>
            <a:endParaRPr b="1" u="sng"/>
          </a:p>
        </p:txBody>
      </p:sp>
      <p:pic>
        <p:nvPicPr>
          <p:cNvPr id="317" name="Google Shape;317;p42"/>
          <p:cNvPicPr preferRelativeResize="0"/>
          <p:nvPr/>
        </p:nvPicPr>
        <p:blipFill>
          <a:blip r:embed="rId3">
            <a:alphaModFix/>
          </a:blip>
          <a:stretch>
            <a:fillRect/>
          </a:stretch>
        </p:blipFill>
        <p:spPr>
          <a:xfrm>
            <a:off x="5956300" y="1148250"/>
            <a:ext cx="2647393" cy="3378525"/>
          </a:xfrm>
          <a:prstGeom prst="rect">
            <a:avLst/>
          </a:prstGeom>
          <a:noFill/>
          <a:ln>
            <a:noFill/>
          </a:ln>
        </p:spPr>
      </p:pic>
      <p:graphicFrame>
        <p:nvGraphicFramePr>
          <p:cNvPr id="318" name="Google Shape;318;p42"/>
          <p:cNvGraphicFramePr/>
          <p:nvPr/>
        </p:nvGraphicFramePr>
        <p:xfrm>
          <a:off x="469350" y="1148250"/>
          <a:ext cx="3000000" cy="3000000"/>
        </p:xfrm>
        <a:graphic>
          <a:graphicData uri="http://schemas.openxmlformats.org/drawingml/2006/table">
            <a:tbl>
              <a:tblPr>
                <a:noFill/>
                <a:tableStyleId>{AF60A358-B32F-4ACB-91BF-C1CB069F1883}</a:tableStyleId>
              </a:tblPr>
              <a:tblGrid>
                <a:gridCol w="1366975"/>
                <a:gridCol w="3811025"/>
              </a:tblGrid>
              <a:tr h="284925">
                <a:tc>
                  <a:txBody>
                    <a:bodyPr/>
                    <a:lstStyle/>
                    <a:p>
                      <a:pPr indent="0" lvl="0" marL="0" rtl="0" algn="l">
                        <a:spcBef>
                          <a:spcPts val="0"/>
                        </a:spcBef>
                        <a:spcAft>
                          <a:spcPts val="0"/>
                        </a:spcAft>
                        <a:buNone/>
                      </a:pPr>
                      <a:r>
                        <a:rPr lang="en"/>
                        <a:t>Name</a:t>
                      </a:r>
                      <a:endParaRPr/>
                    </a:p>
                  </a:txBody>
                  <a:tcPr marT="91425" marB="91425" marR="91425" marL="91425">
                    <a:lnL cap="flat" cmpd="sng" w="9525">
                      <a:solidFill>
                        <a:srgbClr val="233A44"/>
                      </a:solidFill>
                      <a:prstDash val="solid"/>
                      <a:round/>
                      <a:headEnd len="sm" w="sm" type="none"/>
                      <a:tailEnd len="sm" w="sm" type="none"/>
                    </a:lnL>
                    <a:lnR cap="flat" cmpd="sng" w="9525">
                      <a:solidFill>
                        <a:srgbClr val="233A44"/>
                      </a:solidFill>
                      <a:prstDash val="solid"/>
                      <a:round/>
                      <a:headEnd len="sm" w="sm" type="none"/>
                      <a:tailEnd len="sm" w="sm" type="none"/>
                    </a:lnR>
                    <a:lnT cap="flat" cmpd="sng" w="9525">
                      <a:solidFill>
                        <a:srgbClr val="233A44"/>
                      </a:solidFill>
                      <a:prstDash val="solid"/>
                      <a:round/>
                      <a:headEnd len="sm" w="sm" type="none"/>
                      <a:tailEnd len="sm" w="sm" type="none"/>
                    </a:lnT>
                    <a:lnB cap="flat" cmpd="sng" w="9525">
                      <a:solidFill>
                        <a:srgbClr val="233A44"/>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lang="en"/>
                        <a:t>Predict using DeepBind and DeepLift</a:t>
                      </a:r>
                      <a:endParaRPr/>
                    </a:p>
                  </a:txBody>
                  <a:tcPr marT="91425" marB="91425" marR="91425" marL="91425">
                    <a:lnL cap="flat" cmpd="sng" w="9525">
                      <a:solidFill>
                        <a:srgbClr val="233A44"/>
                      </a:solidFill>
                      <a:prstDash val="solid"/>
                      <a:round/>
                      <a:headEnd len="sm" w="sm" type="none"/>
                      <a:tailEnd len="sm" w="sm" type="none"/>
                    </a:lnL>
                  </a:tcPr>
                </a:tc>
              </a:tr>
              <a:tr h="704425">
                <a:tc>
                  <a:txBody>
                    <a:bodyPr/>
                    <a:lstStyle/>
                    <a:p>
                      <a:pPr indent="0" lvl="0" marL="0" rtl="0" algn="l">
                        <a:spcBef>
                          <a:spcPts val="0"/>
                        </a:spcBef>
                        <a:spcAft>
                          <a:spcPts val="0"/>
                        </a:spcAft>
                        <a:buNone/>
                      </a:pPr>
                      <a:r>
                        <a:rPr lang="en"/>
                        <a:t>Description</a:t>
                      </a:r>
                      <a:endParaRPr/>
                    </a:p>
                  </a:txBody>
                  <a:tcPr marT="91425" marB="91425" marR="91425" marL="91425">
                    <a:lnL cap="flat" cmpd="sng" w="9525">
                      <a:solidFill>
                        <a:srgbClr val="233A44"/>
                      </a:solidFill>
                      <a:prstDash val="solid"/>
                      <a:round/>
                      <a:headEnd len="sm" w="sm" type="none"/>
                      <a:tailEnd len="sm" w="sm" type="none"/>
                    </a:lnL>
                    <a:lnR cap="flat" cmpd="sng" w="9525">
                      <a:solidFill>
                        <a:srgbClr val="233A44"/>
                      </a:solidFill>
                      <a:prstDash val="solid"/>
                      <a:round/>
                      <a:headEnd len="sm" w="sm" type="none"/>
                      <a:tailEnd len="sm" w="sm" type="none"/>
                    </a:lnR>
                    <a:lnT cap="flat" cmpd="sng" w="9525">
                      <a:solidFill>
                        <a:srgbClr val="233A44"/>
                      </a:solidFill>
                      <a:prstDash val="solid"/>
                      <a:round/>
                      <a:headEnd len="sm" w="sm" type="none"/>
                      <a:tailEnd len="sm" w="sm" type="none"/>
                    </a:lnT>
                    <a:lnB cap="flat" cmpd="sng" w="9525">
                      <a:solidFill>
                        <a:srgbClr val="233A44"/>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lang="en"/>
                        <a:t>The region is classified in TAD/Non TAD using DeepBind and the output is explained using DeepLift</a:t>
                      </a:r>
                      <a:endParaRPr/>
                    </a:p>
                  </a:txBody>
                  <a:tcPr marT="91425" marB="91425" marR="91425" marL="91425">
                    <a:lnL cap="flat" cmpd="sng" w="9525">
                      <a:solidFill>
                        <a:srgbClr val="233A44"/>
                      </a:solidFill>
                      <a:prstDash val="solid"/>
                      <a:round/>
                      <a:headEnd len="sm" w="sm" type="none"/>
                      <a:tailEnd len="sm" w="sm" type="none"/>
                    </a:lnL>
                  </a:tcPr>
                </a:tc>
              </a:tr>
              <a:tr h="321425">
                <a:tc>
                  <a:txBody>
                    <a:bodyPr/>
                    <a:lstStyle/>
                    <a:p>
                      <a:pPr indent="0" lvl="0" marL="0" rtl="0" algn="l">
                        <a:spcBef>
                          <a:spcPts val="0"/>
                        </a:spcBef>
                        <a:spcAft>
                          <a:spcPts val="0"/>
                        </a:spcAft>
                        <a:buNone/>
                      </a:pPr>
                      <a:r>
                        <a:rPr lang="en"/>
                        <a:t>Pre condition</a:t>
                      </a:r>
                      <a:endParaRPr/>
                    </a:p>
                  </a:txBody>
                  <a:tcPr marT="91425" marB="91425" marR="91425" marL="91425">
                    <a:lnL cap="flat" cmpd="sng" w="9525">
                      <a:solidFill>
                        <a:srgbClr val="233A44"/>
                      </a:solidFill>
                      <a:prstDash val="solid"/>
                      <a:round/>
                      <a:headEnd len="sm" w="sm" type="none"/>
                      <a:tailEnd len="sm" w="sm" type="none"/>
                    </a:lnL>
                    <a:lnR cap="flat" cmpd="sng" w="9525">
                      <a:solidFill>
                        <a:srgbClr val="233A44"/>
                      </a:solidFill>
                      <a:prstDash val="solid"/>
                      <a:round/>
                      <a:headEnd len="sm" w="sm" type="none"/>
                      <a:tailEnd len="sm" w="sm" type="none"/>
                    </a:lnR>
                    <a:lnT cap="flat" cmpd="sng" w="9525">
                      <a:solidFill>
                        <a:srgbClr val="233A44"/>
                      </a:solidFill>
                      <a:prstDash val="solid"/>
                      <a:round/>
                      <a:headEnd len="sm" w="sm" type="none"/>
                      <a:tailEnd len="sm" w="sm" type="none"/>
                    </a:lnT>
                    <a:lnB cap="flat" cmpd="sng" w="9525">
                      <a:solidFill>
                        <a:srgbClr val="233A44"/>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lang="en"/>
                        <a:t>The dataset should not be empty</a:t>
                      </a:r>
                      <a:endParaRPr/>
                    </a:p>
                  </a:txBody>
                  <a:tcPr marT="91425" marB="91425" marR="91425" marL="91425">
                    <a:lnL cap="flat" cmpd="sng" w="9525">
                      <a:solidFill>
                        <a:srgbClr val="233A44"/>
                      </a:solidFill>
                      <a:prstDash val="solid"/>
                      <a:round/>
                      <a:headEnd len="sm" w="sm" type="none"/>
                      <a:tailEnd len="sm" w="sm" type="none"/>
                    </a:lnL>
                  </a:tcPr>
                </a:tc>
              </a:tr>
              <a:tr h="704425">
                <a:tc>
                  <a:txBody>
                    <a:bodyPr/>
                    <a:lstStyle/>
                    <a:p>
                      <a:pPr indent="0" lvl="0" marL="0" rtl="0" algn="l">
                        <a:spcBef>
                          <a:spcPts val="0"/>
                        </a:spcBef>
                        <a:spcAft>
                          <a:spcPts val="0"/>
                        </a:spcAft>
                        <a:buNone/>
                      </a:pPr>
                      <a:r>
                        <a:rPr lang="en"/>
                        <a:t>Sequence</a:t>
                      </a:r>
                      <a:endParaRPr/>
                    </a:p>
                  </a:txBody>
                  <a:tcPr marT="91425" marB="91425" marR="91425" marL="91425">
                    <a:lnL cap="flat" cmpd="sng" w="9525">
                      <a:solidFill>
                        <a:srgbClr val="233A44"/>
                      </a:solidFill>
                      <a:prstDash val="solid"/>
                      <a:round/>
                      <a:headEnd len="sm" w="sm" type="none"/>
                      <a:tailEnd len="sm" w="sm" type="none"/>
                    </a:lnL>
                    <a:lnR cap="flat" cmpd="sng" w="9525">
                      <a:solidFill>
                        <a:srgbClr val="233A44"/>
                      </a:solidFill>
                      <a:prstDash val="solid"/>
                      <a:round/>
                      <a:headEnd len="sm" w="sm" type="none"/>
                      <a:tailEnd len="sm" w="sm" type="none"/>
                    </a:lnR>
                    <a:lnT cap="flat" cmpd="sng" w="9525">
                      <a:solidFill>
                        <a:srgbClr val="233A44"/>
                      </a:solidFill>
                      <a:prstDash val="solid"/>
                      <a:round/>
                      <a:headEnd len="sm" w="sm" type="none"/>
                      <a:tailEnd len="sm" w="sm" type="none"/>
                    </a:lnT>
                    <a:lnB cap="flat" cmpd="sng" w="9525">
                      <a:solidFill>
                        <a:srgbClr val="233A44"/>
                      </a:solidFill>
                      <a:prstDash val="solid"/>
                      <a:round/>
                      <a:headEnd len="sm" w="sm" type="none"/>
                      <a:tailEnd len="sm" w="sm" type="none"/>
                    </a:lnB>
                    <a:solidFill>
                      <a:srgbClr val="FCE5CD"/>
                    </a:solidFill>
                  </a:tcPr>
                </a:tc>
                <a:tc>
                  <a:txBody>
                    <a:bodyPr/>
                    <a:lstStyle/>
                    <a:p>
                      <a:pPr indent="-317500" lvl="0" marL="457200" rtl="0" algn="l">
                        <a:spcBef>
                          <a:spcPts val="0"/>
                        </a:spcBef>
                        <a:spcAft>
                          <a:spcPts val="0"/>
                        </a:spcAft>
                        <a:buSzPts val="1400"/>
                        <a:buChar char="●"/>
                      </a:pPr>
                      <a:r>
                        <a:rPr lang="en"/>
                        <a:t>The dataset is cleaned and converted</a:t>
                      </a:r>
                      <a:endParaRPr/>
                    </a:p>
                    <a:p>
                      <a:pPr indent="-317500" lvl="0" marL="457200" rtl="0" algn="l">
                        <a:spcBef>
                          <a:spcPts val="0"/>
                        </a:spcBef>
                        <a:spcAft>
                          <a:spcPts val="0"/>
                        </a:spcAft>
                        <a:buSzPts val="1400"/>
                        <a:buChar char="●"/>
                      </a:pPr>
                      <a:r>
                        <a:rPr lang="en"/>
                        <a:t>The inputs regions are classified</a:t>
                      </a:r>
                      <a:endParaRPr/>
                    </a:p>
                    <a:p>
                      <a:pPr indent="-317500" lvl="0" marL="457200" rtl="0" algn="l">
                        <a:spcBef>
                          <a:spcPts val="0"/>
                        </a:spcBef>
                        <a:spcAft>
                          <a:spcPts val="0"/>
                        </a:spcAft>
                        <a:buSzPts val="1400"/>
                        <a:buChar char="●"/>
                      </a:pPr>
                      <a:r>
                        <a:rPr lang="en"/>
                        <a:t>The output is explained</a:t>
                      </a:r>
                      <a:endParaRPr/>
                    </a:p>
                    <a:p>
                      <a:pPr indent="-317500" lvl="0" marL="457200" rtl="0" algn="l">
                        <a:spcBef>
                          <a:spcPts val="0"/>
                        </a:spcBef>
                        <a:spcAft>
                          <a:spcPts val="0"/>
                        </a:spcAft>
                        <a:buSzPts val="1400"/>
                        <a:buChar char="●"/>
                      </a:pPr>
                      <a:r>
                        <a:rPr lang="en"/>
                        <a:t>The results are displayed on the screen</a:t>
                      </a:r>
                      <a:endParaRPr/>
                    </a:p>
                  </a:txBody>
                  <a:tcPr marT="91425" marB="91425" marR="91425" marL="91425">
                    <a:lnL cap="flat" cmpd="sng" w="9525">
                      <a:solidFill>
                        <a:srgbClr val="233A44"/>
                      </a:solidFill>
                      <a:prstDash val="solid"/>
                      <a:round/>
                      <a:headEnd len="sm" w="sm" type="none"/>
                      <a:tailEnd len="sm" w="sm" type="none"/>
                    </a:lnL>
                  </a:tcPr>
                </a:tc>
              </a:tr>
              <a:tr h="726875">
                <a:tc>
                  <a:txBody>
                    <a:bodyPr/>
                    <a:lstStyle/>
                    <a:p>
                      <a:pPr indent="0" lvl="0" marL="0" rtl="0" algn="l">
                        <a:spcBef>
                          <a:spcPts val="0"/>
                        </a:spcBef>
                        <a:spcAft>
                          <a:spcPts val="0"/>
                        </a:spcAft>
                        <a:buNone/>
                      </a:pPr>
                      <a:r>
                        <a:rPr lang="en"/>
                        <a:t>Post Condition</a:t>
                      </a:r>
                      <a:endParaRPr/>
                    </a:p>
                  </a:txBody>
                  <a:tcPr marT="91425" marB="91425" marR="91425" marL="91425">
                    <a:lnL cap="flat" cmpd="sng" w="9525">
                      <a:solidFill>
                        <a:srgbClr val="233A44"/>
                      </a:solidFill>
                      <a:prstDash val="solid"/>
                      <a:round/>
                      <a:headEnd len="sm" w="sm" type="none"/>
                      <a:tailEnd len="sm" w="sm" type="none"/>
                    </a:lnL>
                    <a:lnR cap="flat" cmpd="sng" w="9525">
                      <a:solidFill>
                        <a:srgbClr val="233A44"/>
                      </a:solidFill>
                      <a:prstDash val="solid"/>
                      <a:round/>
                      <a:headEnd len="sm" w="sm" type="none"/>
                      <a:tailEnd len="sm" w="sm" type="none"/>
                    </a:lnR>
                    <a:lnT cap="flat" cmpd="sng" w="9525">
                      <a:solidFill>
                        <a:srgbClr val="233A44"/>
                      </a:solidFill>
                      <a:prstDash val="solid"/>
                      <a:round/>
                      <a:headEnd len="sm" w="sm" type="none"/>
                      <a:tailEnd len="sm" w="sm" type="none"/>
                    </a:lnT>
                    <a:lnB cap="flat" cmpd="sng" w="9525">
                      <a:solidFill>
                        <a:srgbClr val="233A44"/>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lang="en"/>
                        <a:t>The user knows the classification and the parameters which lead to the classification</a:t>
                      </a:r>
                      <a:endParaRPr/>
                    </a:p>
                  </a:txBody>
                  <a:tcPr marT="91425" marB="91425" marR="91425" marL="91425">
                    <a:lnL cap="flat" cmpd="sng" w="9525">
                      <a:solidFill>
                        <a:srgbClr val="233A44"/>
                      </a:solidFill>
                      <a:prstDash val="solid"/>
                      <a:round/>
                      <a:headEnd len="sm" w="sm" type="none"/>
                      <a:tailEnd len="sm" w="sm" type="none"/>
                    </a:ln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u="sng"/>
              <a:t>Data Flow Diagrams</a:t>
            </a:r>
            <a:endParaRPr b="1" u="sng"/>
          </a:p>
        </p:txBody>
      </p:sp>
      <p:pic>
        <p:nvPicPr>
          <p:cNvPr id="324" name="Google Shape;324;p43"/>
          <p:cNvPicPr preferRelativeResize="0"/>
          <p:nvPr/>
        </p:nvPicPr>
        <p:blipFill>
          <a:blip r:embed="rId3">
            <a:alphaModFix/>
          </a:blip>
          <a:stretch>
            <a:fillRect/>
          </a:stretch>
        </p:blipFill>
        <p:spPr>
          <a:xfrm>
            <a:off x="8175656" y="255986"/>
            <a:ext cx="701645" cy="756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819150" y="362925"/>
            <a:ext cx="7505700" cy="5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Road Map</a:t>
            </a:r>
            <a:endParaRPr b="1" u="sng"/>
          </a:p>
        </p:txBody>
      </p:sp>
      <p:sp>
        <p:nvSpPr>
          <p:cNvPr id="184" name="Google Shape;184;p26"/>
          <p:cNvSpPr txBox="1"/>
          <p:nvPr>
            <p:ph idx="1" type="body"/>
          </p:nvPr>
        </p:nvSpPr>
        <p:spPr>
          <a:xfrm>
            <a:off x="532550" y="1117150"/>
            <a:ext cx="8117400" cy="36729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AutoNum type="arabicPeriod"/>
            </a:pPr>
            <a:r>
              <a:rPr lang="en" sz="2000"/>
              <a:t>Introduction </a:t>
            </a:r>
            <a:endParaRPr sz="2000"/>
          </a:p>
          <a:p>
            <a:pPr indent="-355600" lvl="0" marL="457200" rtl="0" algn="l">
              <a:spcBef>
                <a:spcPts val="0"/>
              </a:spcBef>
              <a:spcAft>
                <a:spcPts val="0"/>
              </a:spcAft>
              <a:buSzPts val="2000"/>
              <a:buAutoNum type="arabicPeriod"/>
            </a:pPr>
            <a:r>
              <a:rPr lang="en" sz="2000"/>
              <a:t>Literature Review</a:t>
            </a:r>
            <a:endParaRPr sz="2000"/>
          </a:p>
          <a:p>
            <a:pPr indent="-355600" lvl="0" marL="457200" rtl="0" algn="l">
              <a:spcBef>
                <a:spcPts val="0"/>
              </a:spcBef>
              <a:spcAft>
                <a:spcPts val="0"/>
              </a:spcAft>
              <a:buSzPts val="2000"/>
              <a:buAutoNum type="arabicPeriod"/>
            </a:pPr>
            <a:r>
              <a:rPr lang="en" sz="2000"/>
              <a:t>Motivation</a:t>
            </a:r>
            <a:endParaRPr sz="2000"/>
          </a:p>
          <a:p>
            <a:pPr indent="-355600" lvl="0" marL="457200" rtl="0" algn="l">
              <a:spcBef>
                <a:spcPts val="0"/>
              </a:spcBef>
              <a:spcAft>
                <a:spcPts val="0"/>
              </a:spcAft>
              <a:buSzPts val="2000"/>
              <a:buAutoNum type="arabicPeriod"/>
            </a:pPr>
            <a:r>
              <a:rPr lang="en" sz="2000"/>
              <a:t>Proposed Methodology</a:t>
            </a:r>
            <a:endParaRPr sz="2000"/>
          </a:p>
          <a:p>
            <a:pPr indent="-355600" lvl="0" marL="457200" rtl="0" algn="l">
              <a:spcBef>
                <a:spcPts val="0"/>
              </a:spcBef>
              <a:spcAft>
                <a:spcPts val="0"/>
              </a:spcAft>
              <a:buSzPts val="2000"/>
              <a:buAutoNum type="arabicPeriod"/>
            </a:pPr>
            <a:r>
              <a:rPr lang="en" sz="2000"/>
              <a:t>System Design</a:t>
            </a:r>
            <a:endParaRPr sz="2000"/>
          </a:p>
          <a:p>
            <a:pPr indent="-355600" lvl="0" marL="457200" rtl="0" algn="l">
              <a:spcBef>
                <a:spcPts val="0"/>
              </a:spcBef>
              <a:spcAft>
                <a:spcPts val="0"/>
              </a:spcAft>
              <a:buSzPts val="2000"/>
              <a:buAutoNum type="arabicPeriod"/>
            </a:pPr>
            <a:r>
              <a:rPr lang="en" sz="2000"/>
              <a:t>Data Flow Diagrams</a:t>
            </a:r>
            <a:endParaRPr sz="2000"/>
          </a:p>
          <a:p>
            <a:pPr indent="-355600" lvl="0" marL="457200" rtl="0" algn="l">
              <a:spcBef>
                <a:spcPts val="0"/>
              </a:spcBef>
              <a:spcAft>
                <a:spcPts val="0"/>
              </a:spcAft>
              <a:buSzPts val="2000"/>
              <a:buAutoNum type="arabicPeriod"/>
            </a:pPr>
            <a:r>
              <a:rPr lang="en" sz="2000"/>
              <a:t>Technology used</a:t>
            </a:r>
            <a:endParaRPr sz="2000"/>
          </a:p>
          <a:p>
            <a:pPr indent="-355600" lvl="0" marL="457200" rtl="0" algn="l">
              <a:spcBef>
                <a:spcPts val="0"/>
              </a:spcBef>
              <a:spcAft>
                <a:spcPts val="0"/>
              </a:spcAft>
              <a:buSzPts val="2000"/>
              <a:buAutoNum type="arabicPeriod"/>
            </a:pPr>
            <a:r>
              <a:rPr lang="en" sz="2000"/>
              <a:t>Implementation</a:t>
            </a:r>
            <a:endParaRPr sz="2000"/>
          </a:p>
          <a:p>
            <a:pPr indent="-355600" lvl="0" marL="457200" rtl="0" algn="l">
              <a:spcBef>
                <a:spcPts val="0"/>
              </a:spcBef>
              <a:spcAft>
                <a:spcPts val="0"/>
              </a:spcAft>
              <a:buSzPts val="2000"/>
              <a:buAutoNum type="arabicPeriod"/>
            </a:pPr>
            <a:r>
              <a:rPr lang="en" sz="2000"/>
              <a:t>Challenges faced</a:t>
            </a:r>
            <a:endParaRPr sz="2000"/>
          </a:p>
          <a:p>
            <a:pPr indent="-355600" lvl="0" marL="457200" rtl="0" algn="l">
              <a:spcBef>
                <a:spcPts val="0"/>
              </a:spcBef>
              <a:spcAft>
                <a:spcPts val="0"/>
              </a:spcAft>
              <a:buSzPts val="2000"/>
              <a:buAutoNum type="arabicPeriod"/>
            </a:pPr>
            <a:r>
              <a:rPr lang="en" sz="2000"/>
              <a:t>Conclusion &amp; Future Work</a:t>
            </a:r>
            <a:endParaRPr sz="2000"/>
          </a:p>
        </p:txBody>
      </p:sp>
      <p:pic>
        <p:nvPicPr>
          <p:cNvPr id="185" name="Google Shape;185;p26"/>
          <p:cNvPicPr preferRelativeResize="0"/>
          <p:nvPr/>
        </p:nvPicPr>
        <p:blipFill>
          <a:blip r:embed="rId3">
            <a:alphaModFix/>
          </a:blip>
          <a:stretch>
            <a:fillRect/>
          </a:stretch>
        </p:blipFill>
        <p:spPr>
          <a:xfrm>
            <a:off x="5791200" y="390925"/>
            <a:ext cx="2858750" cy="4361651"/>
          </a:xfrm>
          <a:prstGeom prst="rect">
            <a:avLst/>
          </a:prstGeom>
          <a:noFill/>
          <a:ln>
            <a:noFill/>
          </a:ln>
        </p:spPr>
      </p:pic>
      <p:pic>
        <p:nvPicPr>
          <p:cNvPr id="186" name="Google Shape;186;p26"/>
          <p:cNvPicPr preferRelativeResize="0"/>
          <p:nvPr/>
        </p:nvPicPr>
        <p:blipFill>
          <a:blip r:embed="rId4">
            <a:alphaModFix/>
          </a:blip>
          <a:stretch>
            <a:fillRect/>
          </a:stretch>
        </p:blipFill>
        <p:spPr>
          <a:xfrm>
            <a:off x="8175656" y="255986"/>
            <a:ext cx="701645" cy="7568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4"/>
          <p:cNvSpPr/>
          <p:nvPr/>
        </p:nvSpPr>
        <p:spPr>
          <a:xfrm>
            <a:off x="591099" y="1637025"/>
            <a:ext cx="1826700" cy="10467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4"/>
          <p:cNvSpPr/>
          <p:nvPr/>
        </p:nvSpPr>
        <p:spPr>
          <a:xfrm>
            <a:off x="7039500" y="1692375"/>
            <a:ext cx="1576200" cy="10467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4"/>
          <p:cNvSpPr/>
          <p:nvPr/>
        </p:nvSpPr>
        <p:spPr>
          <a:xfrm>
            <a:off x="3966099" y="1637025"/>
            <a:ext cx="1826700" cy="10467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4"/>
          <p:cNvSpPr txBox="1"/>
          <p:nvPr/>
        </p:nvSpPr>
        <p:spPr>
          <a:xfrm>
            <a:off x="2621938" y="1025500"/>
            <a:ext cx="114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Hi-C Experimental Data</a:t>
            </a:r>
            <a:endParaRPr>
              <a:latin typeface="Calibri"/>
              <a:ea typeface="Calibri"/>
              <a:cs typeface="Calibri"/>
              <a:sym typeface="Calibri"/>
            </a:endParaRPr>
          </a:p>
        </p:txBody>
      </p:sp>
      <p:sp>
        <p:nvSpPr>
          <p:cNvPr id="333" name="Google Shape;333;p44"/>
          <p:cNvSpPr txBox="1"/>
          <p:nvPr/>
        </p:nvSpPr>
        <p:spPr>
          <a:xfrm>
            <a:off x="5918601" y="811325"/>
            <a:ext cx="114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Model: Classification into TAD or non TAD region</a:t>
            </a:r>
            <a:endParaRPr>
              <a:latin typeface="Calibri"/>
              <a:ea typeface="Calibri"/>
              <a:cs typeface="Calibri"/>
              <a:sym typeface="Calibri"/>
            </a:endParaRPr>
          </a:p>
        </p:txBody>
      </p:sp>
      <p:sp>
        <p:nvSpPr>
          <p:cNvPr id="334" name="Google Shape;334;p44"/>
          <p:cNvSpPr txBox="1"/>
          <p:nvPr/>
        </p:nvSpPr>
        <p:spPr>
          <a:xfrm>
            <a:off x="7781275" y="3188800"/>
            <a:ext cx="1220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T</a:t>
            </a:r>
            <a:r>
              <a:rPr lang="en">
                <a:latin typeface="Calibri"/>
                <a:ea typeface="Calibri"/>
                <a:cs typeface="Calibri"/>
                <a:sym typeface="Calibri"/>
              </a:rPr>
              <a:t>he classification output and WHAT caused the output</a:t>
            </a:r>
            <a:endParaRPr>
              <a:latin typeface="Calibri"/>
              <a:ea typeface="Calibri"/>
              <a:cs typeface="Calibri"/>
              <a:sym typeface="Calibri"/>
            </a:endParaRPr>
          </a:p>
        </p:txBody>
      </p:sp>
      <p:sp>
        <p:nvSpPr>
          <p:cNvPr id="335" name="Google Shape;335;p44"/>
          <p:cNvSpPr txBox="1"/>
          <p:nvPr/>
        </p:nvSpPr>
        <p:spPr>
          <a:xfrm>
            <a:off x="1179622" y="1960275"/>
            <a:ext cx="9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INPUT</a:t>
            </a:r>
            <a:endParaRPr>
              <a:latin typeface="Calibri"/>
              <a:ea typeface="Calibri"/>
              <a:cs typeface="Calibri"/>
              <a:sym typeface="Calibri"/>
            </a:endParaRPr>
          </a:p>
        </p:txBody>
      </p:sp>
      <p:sp>
        <p:nvSpPr>
          <p:cNvPr id="336" name="Google Shape;336;p44"/>
          <p:cNvSpPr txBox="1"/>
          <p:nvPr/>
        </p:nvSpPr>
        <p:spPr>
          <a:xfrm>
            <a:off x="4193051" y="1960275"/>
            <a:ext cx="137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CLASSIFICATION</a:t>
            </a:r>
            <a:endParaRPr>
              <a:latin typeface="Calibri"/>
              <a:ea typeface="Calibri"/>
              <a:cs typeface="Calibri"/>
              <a:sym typeface="Calibri"/>
            </a:endParaRPr>
          </a:p>
        </p:txBody>
      </p:sp>
      <p:sp>
        <p:nvSpPr>
          <p:cNvPr id="337" name="Google Shape;337;p44"/>
          <p:cNvSpPr txBox="1"/>
          <p:nvPr/>
        </p:nvSpPr>
        <p:spPr>
          <a:xfrm>
            <a:off x="7184388" y="2015625"/>
            <a:ext cx="137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EXPLAINABLE AI</a:t>
            </a:r>
            <a:endParaRPr>
              <a:latin typeface="Calibri"/>
              <a:ea typeface="Calibri"/>
              <a:cs typeface="Calibri"/>
              <a:sym typeface="Calibri"/>
            </a:endParaRPr>
          </a:p>
        </p:txBody>
      </p:sp>
      <p:sp>
        <p:nvSpPr>
          <p:cNvPr id="338" name="Google Shape;338;p44"/>
          <p:cNvSpPr/>
          <p:nvPr/>
        </p:nvSpPr>
        <p:spPr>
          <a:xfrm>
            <a:off x="2491600" y="2070975"/>
            <a:ext cx="1372800" cy="400200"/>
          </a:xfrm>
          <a:prstGeom prst="rightArrow">
            <a:avLst>
              <a:gd fmla="val 34258"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4"/>
          <p:cNvSpPr txBox="1"/>
          <p:nvPr>
            <p:ph type="title"/>
          </p:nvPr>
        </p:nvSpPr>
        <p:spPr>
          <a:xfrm>
            <a:off x="819150" y="268325"/>
            <a:ext cx="7505700" cy="5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DFD-0</a:t>
            </a:r>
            <a:endParaRPr b="1" u="sng"/>
          </a:p>
        </p:txBody>
      </p:sp>
      <p:pic>
        <p:nvPicPr>
          <p:cNvPr id="340" name="Google Shape;340;p44"/>
          <p:cNvPicPr preferRelativeResize="0"/>
          <p:nvPr/>
        </p:nvPicPr>
        <p:blipFill>
          <a:blip r:embed="rId3">
            <a:alphaModFix/>
          </a:blip>
          <a:stretch>
            <a:fillRect/>
          </a:stretch>
        </p:blipFill>
        <p:spPr>
          <a:xfrm>
            <a:off x="8175656" y="255986"/>
            <a:ext cx="701645" cy="756875"/>
          </a:xfrm>
          <a:prstGeom prst="rect">
            <a:avLst/>
          </a:prstGeom>
          <a:noFill/>
          <a:ln>
            <a:noFill/>
          </a:ln>
        </p:spPr>
      </p:pic>
      <p:sp>
        <p:nvSpPr>
          <p:cNvPr id="341" name="Google Shape;341;p44"/>
          <p:cNvSpPr/>
          <p:nvPr/>
        </p:nvSpPr>
        <p:spPr>
          <a:xfrm>
            <a:off x="656125" y="3509425"/>
            <a:ext cx="1576200" cy="10467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4"/>
          <p:cNvSpPr txBox="1"/>
          <p:nvPr/>
        </p:nvSpPr>
        <p:spPr>
          <a:xfrm>
            <a:off x="1019725" y="3832675"/>
            <a:ext cx="8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OUTPUT</a:t>
            </a:r>
            <a:endParaRPr>
              <a:latin typeface="Calibri"/>
              <a:ea typeface="Calibri"/>
              <a:cs typeface="Calibri"/>
              <a:sym typeface="Calibri"/>
            </a:endParaRPr>
          </a:p>
        </p:txBody>
      </p:sp>
      <p:sp>
        <p:nvSpPr>
          <p:cNvPr id="343" name="Google Shape;343;p44"/>
          <p:cNvSpPr/>
          <p:nvPr/>
        </p:nvSpPr>
        <p:spPr>
          <a:xfrm flipH="1" rot="-5400000">
            <a:off x="6267425" y="2907925"/>
            <a:ext cx="1473300" cy="1379400"/>
          </a:xfrm>
          <a:prstGeom prst="bentUpArrow">
            <a:avLst>
              <a:gd fmla="val 12852" name="adj1"/>
              <a:gd fmla="val 17113" name="adj2"/>
              <a:gd fmla="val 18890" name="adj3"/>
            </a:avLst>
          </a:prstGeom>
          <a:solidFill>
            <a:schemeClr val="dk2"/>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4"/>
          <p:cNvSpPr/>
          <p:nvPr/>
        </p:nvSpPr>
        <p:spPr>
          <a:xfrm rot="10800000">
            <a:off x="2325100" y="3832575"/>
            <a:ext cx="1424700" cy="448500"/>
          </a:xfrm>
          <a:prstGeom prst="rightArrow">
            <a:avLst>
              <a:gd fmla="val 34169"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4"/>
          <p:cNvSpPr/>
          <p:nvPr/>
        </p:nvSpPr>
        <p:spPr>
          <a:xfrm>
            <a:off x="5868200" y="2022675"/>
            <a:ext cx="1095900" cy="448500"/>
          </a:xfrm>
          <a:prstGeom prst="rightArrow">
            <a:avLst>
              <a:gd fmla="val 34036" name="adj1"/>
              <a:gd fmla="val 51182"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4"/>
          <p:cNvSpPr/>
          <p:nvPr/>
        </p:nvSpPr>
        <p:spPr>
          <a:xfrm>
            <a:off x="3842575" y="3509425"/>
            <a:ext cx="2294100" cy="1046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4"/>
          <p:cNvSpPr txBox="1"/>
          <p:nvPr/>
        </p:nvSpPr>
        <p:spPr>
          <a:xfrm>
            <a:off x="4144912" y="3832675"/>
            <a:ext cx="172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DATA VISUALIZATION</a:t>
            </a:r>
            <a:endParaRPr>
              <a:latin typeface="Calibri"/>
              <a:ea typeface="Calibri"/>
              <a:cs typeface="Calibri"/>
              <a:sym typeface="Calibri"/>
            </a:endParaRPr>
          </a:p>
        </p:txBody>
      </p:sp>
      <p:sp>
        <p:nvSpPr>
          <p:cNvPr id="348" name="Google Shape;348;p44"/>
          <p:cNvSpPr txBox="1"/>
          <p:nvPr/>
        </p:nvSpPr>
        <p:spPr>
          <a:xfrm>
            <a:off x="2427250" y="2860975"/>
            <a:ext cx="1220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Classification Metrics</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and Curves</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5"/>
          <p:cNvSpPr/>
          <p:nvPr/>
        </p:nvSpPr>
        <p:spPr>
          <a:xfrm>
            <a:off x="467300" y="1852575"/>
            <a:ext cx="854400" cy="615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5"/>
          <p:cNvSpPr/>
          <p:nvPr/>
        </p:nvSpPr>
        <p:spPr>
          <a:xfrm>
            <a:off x="7175525" y="1907925"/>
            <a:ext cx="1500000" cy="615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5"/>
          <p:cNvSpPr/>
          <p:nvPr/>
        </p:nvSpPr>
        <p:spPr>
          <a:xfrm>
            <a:off x="3692162" y="1781925"/>
            <a:ext cx="1372800" cy="756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5"/>
          <p:cNvSpPr txBox="1"/>
          <p:nvPr/>
        </p:nvSpPr>
        <p:spPr>
          <a:xfrm>
            <a:off x="1467025" y="985750"/>
            <a:ext cx="21681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Calibri"/>
                <a:ea typeface="Calibri"/>
                <a:cs typeface="Calibri"/>
                <a:sym typeface="Calibri"/>
              </a:rPr>
              <a:t>Hi-C experimental data (&lt;1MB) </a:t>
            </a:r>
            <a:endParaRPr sz="1300">
              <a:latin typeface="Calibri"/>
              <a:ea typeface="Calibri"/>
              <a:cs typeface="Calibri"/>
              <a:sym typeface="Calibri"/>
            </a:endParaRPr>
          </a:p>
          <a:p>
            <a:pPr indent="0" lvl="0" marL="0" rtl="0" algn="l">
              <a:spcBef>
                <a:spcPts val="0"/>
              </a:spcBef>
              <a:spcAft>
                <a:spcPts val="0"/>
              </a:spcAft>
              <a:buNone/>
            </a:pPr>
            <a:r>
              <a:rPr lang="en" sz="1300">
                <a:latin typeface="Calibri"/>
                <a:ea typeface="Calibri"/>
                <a:cs typeface="Calibri"/>
                <a:sym typeface="Calibri"/>
              </a:rPr>
              <a:t>BED File (browser extensible data) with 20k regions of the human genome</a:t>
            </a:r>
            <a:endParaRPr sz="1300">
              <a:latin typeface="Calibri"/>
              <a:ea typeface="Calibri"/>
              <a:cs typeface="Calibri"/>
              <a:sym typeface="Calibri"/>
            </a:endParaRPr>
          </a:p>
        </p:txBody>
      </p:sp>
      <p:sp>
        <p:nvSpPr>
          <p:cNvPr id="357" name="Google Shape;357;p45"/>
          <p:cNvSpPr txBox="1"/>
          <p:nvPr/>
        </p:nvSpPr>
        <p:spPr>
          <a:xfrm>
            <a:off x="5064938" y="1085800"/>
            <a:ext cx="18726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Calibri"/>
              <a:buAutoNum type="arabicPeriod"/>
            </a:pPr>
            <a:r>
              <a:rPr lang="en" sz="1300">
                <a:latin typeface="Calibri"/>
                <a:ea typeface="Calibri"/>
                <a:cs typeface="Calibri"/>
                <a:sym typeface="Calibri"/>
              </a:rPr>
              <a:t>Higher Order Markov Models </a:t>
            </a:r>
            <a:endParaRPr sz="1300">
              <a:latin typeface="Calibri"/>
              <a:ea typeface="Calibri"/>
              <a:cs typeface="Calibri"/>
              <a:sym typeface="Calibri"/>
            </a:endParaRPr>
          </a:p>
          <a:p>
            <a:pPr indent="-311150" lvl="0" marL="457200" rtl="0" algn="l">
              <a:spcBef>
                <a:spcPts val="0"/>
              </a:spcBef>
              <a:spcAft>
                <a:spcPts val="0"/>
              </a:spcAft>
              <a:buSzPts val="1300"/>
              <a:buFont typeface="Calibri"/>
              <a:buAutoNum type="arabicPeriod"/>
            </a:pPr>
            <a:r>
              <a:rPr lang="en" sz="1300">
                <a:latin typeface="Calibri"/>
                <a:ea typeface="Calibri"/>
                <a:cs typeface="Calibri"/>
                <a:sym typeface="Calibri"/>
              </a:rPr>
              <a:t>Deep Learning - DeepBind</a:t>
            </a:r>
            <a:endParaRPr sz="1300">
              <a:latin typeface="Calibri"/>
              <a:ea typeface="Calibri"/>
              <a:cs typeface="Calibri"/>
              <a:sym typeface="Calibri"/>
            </a:endParaRPr>
          </a:p>
        </p:txBody>
      </p:sp>
      <p:sp>
        <p:nvSpPr>
          <p:cNvPr id="358" name="Google Shape;358;p45"/>
          <p:cNvSpPr txBox="1"/>
          <p:nvPr/>
        </p:nvSpPr>
        <p:spPr>
          <a:xfrm>
            <a:off x="7790825" y="2825725"/>
            <a:ext cx="998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Calibri"/>
                <a:ea typeface="Calibri"/>
                <a:cs typeface="Calibri"/>
                <a:sym typeface="Calibri"/>
              </a:rPr>
              <a:t>DeepLift to backtrack and answer “WHY”</a:t>
            </a:r>
            <a:endParaRPr sz="1300">
              <a:latin typeface="Calibri"/>
              <a:ea typeface="Calibri"/>
              <a:cs typeface="Calibri"/>
              <a:sym typeface="Calibri"/>
            </a:endParaRPr>
          </a:p>
        </p:txBody>
      </p:sp>
      <p:sp>
        <p:nvSpPr>
          <p:cNvPr id="359" name="Google Shape;359;p45"/>
          <p:cNvSpPr txBox="1"/>
          <p:nvPr/>
        </p:nvSpPr>
        <p:spPr>
          <a:xfrm>
            <a:off x="543650" y="1960275"/>
            <a:ext cx="70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INPUT</a:t>
            </a:r>
            <a:endParaRPr>
              <a:latin typeface="Calibri"/>
              <a:ea typeface="Calibri"/>
              <a:cs typeface="Calibri"/>
              <a:sym typeface="Calibri"/>
            </a:endParaRPr>
          </a:p>
        </p:txBody>
      </p:sp>
      <p:sp>
        <p:nvSpPr>
          <p:cNvPr id="360" name="Google Shape;360;p45"/>
          <p:cNvSpPr txBox="1"/>
          <p:nvPr/>
        </p:nvSpPr>
        <p:spPr>
          <a:xfrm>
            <a:off x="3692139" y="1960275"/>
            <a:ext cx="137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CLASSIFICATION</a:t>
            </a:r>
            <a:endParaRPr>
              <a:latin typeface="Calibri"/>
              <a:ea typeface="Calibri"/>
              <a:cs typeface="Calibri"/>
              <a:sym typeface="Calibri"/>
            </a:endParaRPr>
          </a:p>
        </p:txBody>
      </p:sp>
      <p:sp>
        <p:nvSpPr>
          <p:cNvPr id="361" name="Google Shape;361;p45"/>
          <p:cNvSpPr txBox="1"/>
          <p:nvPr/>
        </p:nvSpPr>
        <p:spPr>
          <a:xfrm>
            <a:off x="7239125" y="2015625"/>
            <a:ext cx="137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EXPLAINABLE AI</a:t>
            </a:r>
            <a:endParaRPr>
              <a:latin typeface="Calibri"/>
              <a:ea typeface="Calibri"/>
              <a:cs typeface="Calibri"/>
              <a:sym typeface="Calibri"/>
            </a:endParaRPr>
          </a:p>
        </p:txBody>
      </p:sp>
      <p:sp>
        <p:nvSpPr>
          <p:cNvPr id="362" name="Google Shape;362;p45"/>
          <p:cNvSpPr/>
          <p:nvPr/>
        </p:nvSpPr>
        <p:spPr>
          <a:xfrm>
            <a:off x="1426975" y="1960275"/>
            <a:ext cx="2168100" cy="400200"/>
          </a:xfrm>
          <a:prstGeom prst="rightArrow">
            <a:avLst>
              <a:gd fmla="val 34258"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5"/>
          <p:cNvSpPr txBox="1"/>
          <p:nvPr>
            <p:ph type="title"/>
          </p:nvPr>
        </p:nvSpPr>
        <p:spPr>
          <a:xfrm>
            <a:off x="819150" y="268325"/>
            <a:ext cx="1667700" cy="5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DFD-1</a:t>
            </a:r>
            <a:endParaRPr b="1" u="sng"/>
          </a:p>
        </p:txBody>
      </p:sp>
      <p:pic>
        <p:nvPicPr>
          <p:cNvPr id="364" name="Google Shape;364;p45"/>
          <p:cNvPicPr preferRelativeResize="0"/>
          <p:nvPr/>
        </p:nvPicPr>
        <p:blipFill>
          <a:blip r:embed="rId3">
            <a:alphaModFix/>
          </a:blip>
          <a:stretch>
            <a:fillRect/>
          </a:stretch>
        </p:blipFill>
        <p:spPr>
          <a:xfrm>
            <a:off x="8175656" y="255986"/>
            <a:ext cx="701645" cy="756875"/>
          </a:xfrm>
          <a:prstGeom prst="rect">
            <a:avLst/>
          </a:prstGeom>
          <a:noFill/>
          <a:ln>
            <a:noFill/>
          </a:ln>
        </p:spPr>
      </p:pic>
      <p:sp>
        <p:nvSpPr>
          <p:cNvPr id="365" name="Google Shape;365;p45"/>
          <p:cNvSpPr/>
          <p:nvPr/>
        </p:nvSpPr>
        <p:spPr>
          <a:xfrm>
            <a:off x="612625" y="3704425"/>
            <a:ext cx="854400" cy="6567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5"/>
          <p:cNvSpPr txBox="1"/>
          <p:nvPr/>
        </p:nvSpPr>
        <p:spPr>
          <a:xfrm>
            <a:off x="612625" y="3832675"/>
            <a:ext cx="85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OUTPUT</a:t>
            </a:r>
            <a:endParaRPr>
              <a:latin typeface="Calibri"/>
              <a:ea typeface="Calibri"/>
              <a:cs typeface="Calibri"/>
              <a:sym typeface="Calibri"/>
            </a:endParaRPr>
          </a:p>
        </p:txBody>
      </p:sp>
      <p:sp>
        <p:nvSpPr>
          <p:cNvPr id="367" name="Google Shape;367;p45"/>
          <p:cNvSpPr/>
          <p:nvPr/>
        </p:nvSpPr>
        <p:spPr>
          <a:xfrm flipH="1" rot="-5400000">
            <a:off x="6367750" y="2892475"/>
            <a:ext cx="1473300" cy="1207500"/>
          </a:xfrm>
          <a:prstGeom prst="bentUpArrow">
            <a:avLst>
              <a:gd fmla="val 12852" name="adj1"/>
              <a:gd fmla="val 17113" name="adj2"/>
              <a:gd fmla="val 18890" name="adj3"/>
            </a:avLst>
          </a:prstGeom>
          <a:solidFill>
            <a:schemeClr val="dk2"/>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5"/>
          <p:cNvSpPr/>
          <p:nvPr/>
        </p:nvSpPr>
        <p:spPr>
          <a:xfrm rot="10800000">
            <a:off x="1605725" y="3832675"/>
            <a:ext cx="3168600" cy="448500"/>
          </a:xfrm>
          <a:prstGeom prst="rightArrow">
            <a:avLst>
              <a:gd fmla="val 34169" name="adj1"/>
              <a:gd fmla="val 317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5"/>
          <p:cNvSpPr/>
          <p:nvPr/>
        </p:nvSpPr>
        <p:spPr>
          <a:xfrm>
            <a:off x="5155375" y="2022675"/>
            <a:ext cx="1872600" cy="448500"/>
          </a:xfrm>
          <a:prstGeom prst="rightArrow">
            <a:avLst>
              <a:gd fmla="val 34036" name="adj1"/>
              <a:gd fmla="val 51182"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5"/>
          <p:cNvSpPr/>
          <p:nvPr/>
        </p:nvSpPr>
        <p:spPr>
          <a:xfrm>
            <a:off x="4917975" y="3654325"/>
            <a:ext cx="1500000" cy="756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5"/>
          <p:cNvSpPr txBox="1"/>
          <p:nvPr/>
        </p:nvSpPr>
        <p:spPr>
          <a:xfrm>
            <a:off x="5021925" y="3749350"/>
            <a:ext cx="129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DATA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VISUALIZATION</a:t>
            </a:r>
            <a:endParaRPr>
              <a:latin typeface="Calibri"/>
              <a:ea typeface="Calibri"/>
              <a:cs typeface="Calibri"/>
              <a:sym typeface="Calibri"/>
            </a:endParaRPr>
          </a:p>
        </p:txBody>
      </p:sp>
      <p:sp>
        <p:nvSpPr>
          <p:cNvPr id="372" name="Google Shape;372;p45"/>
          <p:cNvSpPr txBox="1"/>
          <p:nvPr/>
        </p:nvSpPr>
        <p:spPr>
          <a:xfrm>
            <a:off x="1318325" y="2625625"/>
            <a:ext cx="3743400" cy="13854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Calibri"/>
              <a:buAutoNum type="arabicPeriod"/>
            </a:pPr>
            <a:r>
              <a:rPr lang="en" sz="1300">
                <a:latin typeface="Calibri"/>
                <a:ea typeface="Calibri"/>
                <a:cs typeface="Calibri"/>
                <a:sym typeface="Calibri"/>
              </a:rPr>
              <a:t>Accuracy </a:t>
            </a:r>
            <a:endParaRPr sz="1300">
              <a:latin typeface="Calibri"/>
              <a:ea typeface="Calibri"/>
              <a:cs typeface="Calibri"/>
              <a:sym typeface="Calibri"/>
            </a:endParaRPr>
          </a:p>
          <a:p>
            <a:pPr indent="-311150" lvl="0" marL="457200" rtl="0" algn="l">
              <a:spcBef>
                <a:spcPts val="0"/>
              </a:spcBef>
              <a:spcAft>
                <a:spcPts val="0"/>
              </a:spcAft>
              <a:buSzPts val="1300"/>
              <a:buFont typeface="Calibri"/>
              <a:buAutoNum type="arabicPeriod"/>
            </a:pPr>
            <a:r>
              <a:rPr lang="en" sz="1300">
                <a:latin typeface="Calibri"/>
                <a:ea typeface="Calibri"/>
                <a:cs typeface="Calibri"/>
                <a:sym typeface="Calibri"/>
              </a:rPr>
              <a:t>AUC RoC Curve </a:t>
            </a:r>
            <a:endParaRPr sz="1300">
              <a:latin typeface="Calibri"/>
              <a:ea typeface="Calibri"/>
              <a:cs typeface="Calibri"/>
              <a:sym typeface="Calibri"/>
            </a:endParaRPr>
          </a:p>
          <a:p>
            <a:pPr indent="-311150" lvl="0" marL="457200" rtl="0" algn="l">
              <a:spcBef>
                <a:spcPts val="0"/>
              </a:spcBef>
              <a:spcAft>
                <a:spcPts val="0"/>
              </a:spcAft>
              <a:buSzPts val="1300"/>
              <a:buFont typeface="Calibri"/>
              <a:buAutoNum type="arabicPeriod"/>
            </a:pPr>
            <a:r>
              <a:rPr lang="en" sz="1300">
                <a:latin typeface="Calibri"/>
                <a:ea typeface="Calibri"/>
                <a:cs typeface="Calibri"/>
                <a:sym typeface="Calibri"/>
              </a:rPr>
              <a:t>Precision Recall Curve </a:t>
            </a:r>
            <a:endParaRPr sz="1300">
              <a:latin typeface="Calibri"/>
              <a:ea typeface="Calibri"/>
              <a:cs typeface="Calibri"/>
              <a:sym typeface="Calibri"/>
            </a:endParaRPr>
          </a:p>
          <a:p>
            <a:pPr indent="-311150" lvl="0" marL="457200" rtl="0" algn="l">
              <a:spcBef>
                <a:spcPts val="0"/>
              </a:spcBef>
              <a:spcAft>
                <a:spcPts val="0"/>
              </a:spcAft>
              <a:buSzPts val="1300"/>
              <a:buFont typeface="Calibri"/>
              <a:buAutoNum type="arabicPeriod"/>
            </a:pPr>
            <a:r>
              <a:rPr lang="en" sz="1300">
                <a:latin typeface="Calibri"/>
                <a:ea typeface="Calibri"/>
                <a:cs typeface="Calibri"/>
                <a:sym typeface="Calibri"/>
              </a:rPr>
              <a:t>Confusion Matrix </a:t>
            </a:r>
            <a:endParaRPr sz="1300">
              <a:latin typeface="Calibri"/>
              <a:ea typeface="Calibri"/>
              <a:cs typeface="Calibri"/>
              <a:sym typeface="Calibri"/>
            </a:endParaRPr>
          </a:p>
          <a:p>
            <a:pPr indent="-311150" lvl="0" marL="457200" rtl="0" algn="l">
              <a:spcBef>
                <a:spcPts val="0"/>
              </a:spcBef>
              <a:spcAft>
                <a:spcPts val="0"/>
              </a:spcAft>
              <a:buSzPts val="1300"/>
              <a:buFont typeface="Calibri"/>
              <a:buAutoNum type="arabicPeriod"/>
            </a:pPr>
            <a:r>
              <a:rPr lang="en" sz="1300">
                <a:latin typeface="Calibri"/>
                <a:ea typeface="Calibri"/>
                <a:cs typeface="Calibri"/>
                <a:sym typeface="Calibri"/>
              </a:rPr>
              <a:t>The highest frequency element from the Markov Model</a:t>
            </a:r>
            <a:endParaRPr sz="13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6"/>
          <p:cNvSpPr txBox="1"/>
          <p:nvPr>
            <p:ph type="title"/>
          </p:nvPr>
        </p:nvSpPr>
        <p:spPr>
          <a:xfrm>
            <a:off x="655200" y="362913"/>
            <a:ext cx="3310200" cy="5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Sequence Diagram</a:t>
            </a:r>
            <a:endParaRPr b="1" u="sng"/>
          </a:p>
        </p:txBody>
      </p:sp>
      <p:pic>
        <p:nvPicPr>
          <p:cNvPr id="378" name="Google Shape;378;p46"/>
          <p:cNvPicPr preferRelativeResize="0"/>
          <p:nvPr/>
        </p:nvPicPr>
        <p:blipFill>
          <a:blip r:embed="rId3">
            <a:alphaModFix/>
          </a:blip>
          <a:stretch>
            <a:fillRect/>
          </a:stretch>
        </p:blipFill>
        <p:spPr>
          <a:xfrm>
            <a:off x="8175656" y="255986"/>
            <a:ext cx="701645" cy="756875"/>
          </a:xfrm>
          <a:prstGeom prst="rect">
            <a:avLst/>
          </a:prstGeom>
          <a:noFill/>
          <a:ln>
            <a:noFill/>
          </a:ln>
        </p:spPr>
      </p:pic>
      <p:pic>
        <p:nvPicPr>
          <p:cNvPr id="379" name="Google Shape;379;p46"/>
          <p:cNvPicPr preferRelativeResize="0"/>
          <p:nvPr/>
        </p:nvPicPr>
        <p:blipFill>
          <a:blip r:embed="rId4">
            <a:alphaModFix/>
          </a:blip>
          <a:stretch>
            <a:fillRect/>
          </a:stretch>
        </p:blipFill>
        <p:spPr>
          <a:xfrm>
            <a:off x="1027063" y="1012850"/>
            <a:ext cx="7089875" cy="3618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7"/>
          <p:cNvSpPr txBox="1"/>
          <p:nvPr>
            <p:ph type="title"/>
          </p:nvPr>
        </p:nvSpPr>
        <p:spPr>
          <a:xfrm>
            <a:off x="819150" y="362925"/>
            <a:ext cx="7505700" cy="5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Activity Diagram</a:t>
            </a:r>
            <a:endParaRPr b="1" u="sng"/>
          </a:p>
        </p:txBody>
      </p:sp>
      <p:pic>
        <p:nvPicPr>
          <p:cNvPr id="385" name="Google Shape;385;p47"/>
          <p:cNvPicPr preferRelativeResize="0"/>
          <p:nvPr/>
        </p:nvPicPr>
        <p:blipFill>
          <a:blip r:embed="rId3">
            <a:alphaModFix/>
          </a:blip>
          <a:stretch>
            <a:fillRect/>
          </a:stretch>
        </p:blipFill>
        <p:spPr>
          <a:xfrm>
            <a:off x="8175656" y="255986"/>
            <a:ext cx="701645" cy="756875"/>
          </a:xfrm>
          <a:prstGeom prst="rect">
            <a:avLst/>
          </a:prstGeom>
          <a:noFill/>
          <a:ln>
            <a:noFill/>
          </a:ln>
        </p:spPr>
      </p:pic>
      <p:pic>
        <p:nvPicPr>
          <p:cNvPr id="386" name="Google Shape;386;p47"/>
          <p:cNvPicPr preferRelativeResize="0"/>
          <p:nvPr/>
        </p:nvPicPr>
        <p:blipFill>
          <a:blip r:embed="rId4">
            <a:alphaModFix/>
          </a:blip>
          <a:stretch>
            <a:fillRect/>
          </a:stretch>
        </p:blipFill>
        <p:spPr>
          <a:xfrm>
            <a:off x="1502463" y="905925"/>
            <a:ext cx="6139076" cy="3932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8"/>
          <p:cNvSpPr txBox="1"/>
          <p:nvPr>
            <p:ph type="title"/>
          </p:nvPr>
        </p:nvSpPr>
        <p:spPr>
          <a:xfrm>
            <a:off x="510925" y="362925"/>
            <a:ext cx="7813800" cy="5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Test Cases</a:t>
            </a:r>
            <a:endParaRPr b="1" u="sng"/>
          </a:p>
        </p:txBody>
      </p:sp>
      <p:graphicFrame>
        <p:nvGraphicFramePr>
          <p:cNvPr id="392" name="Google Shape;392;p48"/>
          <p:cNvGraphicFramePr/>
          <p:nvPr/>
        </p:nvGraphicFramePr>
        <p:xfrm>
          <a:off x="379838" y="1020600"/>
          <a:ext cx="3000000" cy="3000000"/>
        </p:xfrm>
        <a:graphic>
          <a:graphicData uri="http://schemas.openxmlformats.org/drawingml/2006/table">
            <a:tbl>
              <a:tblPr>
                <a:noFill/>
                <a:tableStyleId>{AF60A358-B32F-4ACB-91BF-C1CB069F1883}</a:tableStyleId>
              </a:tblPr>
              <a:tblGrid>
                <a:gridCol w="448250"/>
                <a:gridCol w="980625"/>
                <a:gridCol w="2034475"/>
                <a:gridCol w="1367800"/>
                <a:gridCol w="2768125"/>
                <a:gridCol w="785050"/>
              </a:tblGrid>
              <a:tr h="575500">
                <a:tc>
                  <a:txBody>
                    <a:bodyPr/>
                    <a:lstStyle/>
                    <a:p>
                      <a:pPr indent="0" lvl="0" marL="0" rtl="0" algn="l">
                        <a:spcBef>
                          <a:spcPts val="0"/>
                        </a:spcBef>
                        <a:spcAft>
                          <a:spcPts val="0"/>
                        </a:spcAft>
                        <a:buNone/>
                      </a:pPr>
                      <a:r>
                        <a:rPr b="1" lang="en"/>
                        <a:t>Sr.no</a:t>
                      </a:r>
                      <a:endParaRPr b="1"/>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b="1" lang="en"/>
                        <a:t>Test Case Name</a:t>
                      </a:r>
                      <a:endParaRPr b="1"/>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b="1" lang="en"/>
                        <a:t>Purpose of the test</a:t>
                      </a:r>
                      <a:endParaRPr b="1"/>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b="1" lang="en"/>
                        <a:t>Input</a:t>
                      </a:r>
                      <a:endParaRPr b="1"/>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b="1" lang="en"/>
                        <a:t>Expected Output</a:t>
                      </a:r>
                      <a:endParaRPr b="1"/>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b="1" lang="en"/>
                        <a:t>Test Result</a:t>
                      </a:r>
                      <a:endParaRPr b="1"/>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r>
              <a:tr h="776925">
                <a:tc>
                  <a:txBody>
                    <a:bodyPr/>
                    <a:lstStyle/>
                    <a:p>
                      <a:pPr indent="0" lvl="0" marL="0" rtl="0" algn="l">
                        <a:spcBef>
                          <a:spcPts val="0"/>
                        </a:spcBef>
                        <a:spcAft>
                          <a:spcPts val="0"/>
                        </a:spcAft>
                        <a:buNone/>
                      </a:pPr>
                      <a:r>
                        <a:rPr lang="en"/>
                        <a:t>1</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t>Generate a Fasta File</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t>To validate a Fasta file is generated from the HiC Data From NCBI</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t>HiC Data From NCBI</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t>The user can see the Fasta File that is  to the classified.</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t>Pass</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996000">
                <a:tc>
                  <a:txBody>
                    <a:bodyPr/>
                    <a:lstStyle/>
                    <a:p>
                      <a:pPr indent="0" lvl="0" marL="0" rtl="0" algn="l">
                        <a:spcBef>
                          <a:spcPts val="0"/>
                        </a:spcBef>
                        <a:spcAft>
                          <a:spcPts val="0"/>
                        </a:spcAft>
                        <a:buNone/>
                      </a:pPr>
                      <a:r>
                        <a:rPr lang="en"/>
                        <a:t>2</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t>Predict using Markov Models</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t>To validate the region is classified in TAD/Non TAD using Markov Models</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t>Preprocessed Fasta File</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t>The user can see the classification &amp;  the parameters which lead to the classification using Markov Models</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t>Pass</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942650">
                <a:tc>
                  <a:txBody>
                    <a:bodyPr/>
                    <a:lstStyle/>
                    <a:p>
                      <a:pPr indent="0" lvl="0" marL="0" rtl="0" algn="l">
                        <a:spcBef>
                          <a:spcPts val="0"/>
                        </a:spcBef>
                        <a:spcAft>
                          <a:spcPts val="0"/>
                        </a:spcAft>
                        <a:buNone/>
                      </a:pPr>
                      <a:r>
                        <a:rPr lang="en"/>
                        <a:t>3</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t>Predict using Deep Learning</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t>To validate the region is classified in TAD/Non TAD using DeepBind and Deeplift</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t>Preprocessed Fasta File</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t>The user can see the classification &amp;  the parameters which lead to the classification using Deep Learning</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298450" lvl="0" marL="457200" rtl="0" algn="l">
                        <a:spcBef>
                          <a:spcPts val="0"/>
                        </a:spcBef>
                        <a:spcAft>
                          <a:spcPts val="0"/>
                        </a:spcAft>
                        <a:buSzPts val="1100"/>
                        <a:buChar char="-"/>
                      </a:pPr>
                      <a:r>
                        <a:t/>
                      </a:r>
                      <a:endParaRPr sz="11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9"/>
          <p:cNvSpPr txBox="1"/>
          <p:nvPr>
            <p:ph type="title"/>
          </p:nvPr>
        </p:nvSpPr>
        <p:spPr>
          <a:xfrm>
            <a:off x="510925" y="362925"/>
            <a:ext cx="7813800" cy="5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Test Cases</a:t>
            </a:r>
            <a:endParaRPr b="1" u="sng"/>
          </a:p>
        </p:txBody>
      </p:sp>
      <p:graphicFrame>
        <p:nvGraphicFramePr>
          <p:cNvPr id="398" name="Google Shape;398;p49"/>
          <p:cNvGraphicFramePr/>
          <p:nvPr/>
        </p:nvGraphicFramePr>
        <p:xfrm>
          <a:off x="379838" y="1020600"/>
          <a:ext cx="3000000" cy="3000000"/>
        </p:xfrm>
        <a:graphic>
          <a:graphicData uri="http://schemas.openxmlformats.org/drawingml/2006/table">
            <a:tbl>
              <a:tblPr>
                <a:noFill/>
                <a:tableStyleId>{AF60A358-B32F-4ACB-91BF-C1CB069F1883}</a:tableStyleId>
              </a:tblPr>
              <a:tblGrid>
                <a:gridCol w="448250"/>
                <a:gridCol w="1381875"/>
                <a:gridCol w="1797375"/>
                <a:gridCol w="984775"/>
                <a:gridCol w="2987000"/>
                <a:gridCol w="785050"/>
              </a:tblGrid>
              <a:tr h="575500">
                <a:tc>
                  <a:txBody>
                    <a:bodyPr/>
                    <a:lstStyle/>
                    <a:p>
                      <a:pPr indent="0" lvl="0" marL="0" rtl="0" algn="l">
                        <a:spcBef>
                          <a:spcPts val="0"/>
                        </a:spcBef>
                        <a:spcAft>
                          <a:spcPts val="0"/>
                        </a:spcAft>
                        <a:buNone/>
                      </a:pPr>
                      <a:r>
                        <a:rPr b="1" lang="en"/>
                        <a:t>Sr.no</a:t>
                      </a:r>
                      <a:endParaRPr b="1"/>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b="1" lang="en"/>
                        <a:t>Test Case Name</a:t>
                      </a:r>
                      <a:endParaRPr b="1"/>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b="1" lang="en"/>
                        <a:t>Purpose of the test</a:t>
                      </a:r>
                      <a:endParaRPr b="1"/>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b="1" lang="en"/>
                        <a:t>Input</a:t>
                      </a:r>
                      <a:endParaRPr b="1"/>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b="1" lang="en"/>
                        <a:t>Expected Output</a:t>
                      </a:r>
                      <a:endParaRPr b="1"/>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b="1" lang="en"/>
                        <a:t>Test Result</a:t>
                      </a:r>
                      <a:endParaRPr b="1"/>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2CC"/>
                    </a:solidFill>
                  </a:tcPr>
                </a:tc>
              </a:tr>
              <a:tr h="1535975">
                <a:tc>
                  <a:txBody>
                    <a:bodyPr/>
                    <a:lstStyle/>
                    <a:p>
                      <a:pPr indent="0" lvl="0" marL="0" rtl="0" algn="l">
                        <a:spcBef>
                          <a:spcPts val="0"/>
                        </a:spcBef>
                        <a:spcAft>
                          <a:spcPts val="0"/>
                        </a:spcAft>
                        <a:buNone/>
                      </a:pPr>
                      <a:r>
                        <a:rPr lang="en"/>
                        <a:t>4</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t>Generate Data Visualizations</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t>To validate that data visualizations are generated by the classifier output</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t>Output from Classifier Data</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t>The user can see data visualizations like the accuracy of the classifier, AUC RoC and Precision Recall Curves,Confusion Matrix, and the highest frequency element from the Markov Model</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9300">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t>Fail</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726075">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t>Fail</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0"/>
          <p:cNvSpPr txBox="1"/>
          <p:nvPr>
            <p:ph type="title"/>
          </p:nvPr>
        </p:nvSpPr>
        <p:spPr>
          <a:xfrm>
            <a:off x="819150" y="362925"/>
            <a:ext cx="7505700" cy="5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Environment and technologies used</a:t>
            </a:r>
            <a:endParaRPr b="1" u="sng"/>
          </a:p>
          <a:p>
            <a:pPr indent="0" lvl="0" marL="0" rtl="0" algn="l">
              <a:spcBef>
                <a:spcPts val="0"/>
              </a:spcBef>
              <a:spcAft>
                <a:spcPts val="0"/>
              </a:spcAft>
              <a:buNone/>
            </a:pPr>
            <a:r>
              <a:t/>
            </a:r>
            <a:endParaRPr b="1" u="sng"/>
          </a:p>
        </p:txBody>
      </p:sp>
      <p:pic>
        <p:nvPicPr>
          <p:cNvPr id="404" name="Google Shape;404;p50"/>
          <p:cNvPicPr preferRelativeResize="0"/>
          <p:nvPr/>
        </p:nvPicPr>
        <p:blipFill>
          <a:blip r:embed="rId3">
            <a:alphaModFix/>
          </a:blip>
          <a:stretch>
            <a:fillRect/>
          </a:stretch>
        </p:blipFill>
        <p:spPr>
          <a:xfrm>
            <a:off x="8175656" y="255986"/>
            <a:ext cx="701645" cy="756875"/>
          </a:xfrm>
          <a:prstGeom prst="rect">
            <a:avLst/>
          </a:prstGeom>
          <a:noFill/>
          <a:ln>
            <a:noFill/>
          </a:ln>
        </p:spPr>
      </p:pic>
      <p:sp>
        <p:nvSpPr>
          <p:cNvPr id="405" name="Google Shape;405;p50"/>
          <p:cNvSpPr/>
          <p:nvPr/>
        </p:nvSpPr>
        <p:spPr>
          <a:xfrm>
            <a:off x="565650" y="2837950"/>
            <a:ext cx="5745300" cy="1905000"/>
          </a:xfrm>
          <a:prstGeom prst="flowChartDelay">
            <a:avLst/>
          </a:prstGeom>
          <a:solidFill>
            <a:srgbClr val="D9D2E9"/>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0"/>
          <p:cNvSpPr/>
          <p:nvPr/>
        </p:nvSpPr>
        <p:spPr>
          <a:xfrm>
            <a:off x="565650" y="1152025"/>
            <a:ext cx="5636100" cy="1571700"/>
          </a:xfrm>
          <a:prstGeom prst="flowChartDelay">
            <a:avLst/>
          </a:prstGeom>
          <a:solidFill>
            <a:srgbClr val="FCE5CD"/>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7" name="Google Shape;407;p50"/>
          <p:cNvPicPr preferRelativeResize="0"/>
          <p:nvPr/>
        </p:nvPicPr>
        <p:blipFill>
          <a:blip r:embed="rId4">
            <a:alphaModFix/>
          </a:blip>
          <a:stretch>
            <a:fillRect/>
          </a:stretch>
        </p:blipFill>
        <p:spPr>
          <a:xfrm>
            <a:off x="6428402" y="1114675"/>
            <a:ext cx="2065998" cy="890050"/>
          </a:xfrm>
          <a:prstGeom prst="rect">
            <a:avLst/>
          </a:prstGeom>
          <a:noFill/>
          <a:ln cap="flat" cmpd="sng" w="19050">
            <a:solidFill>
              <a:srgbClr val="233A44"/>
            </a:solidFill>
            <a:prstDash val="solid"/>
            <a:round/>
            <a:headEnd len="sm" w="sm" type="none"/>
            <a:tailEnd len="sm" w="sm" type="none"/>
          </a:ln>
        </p:spPr>
      </p:pic>
      <p:pic>
        <p:nvPicPr>
          <p:cNvPr id="408" name="Google Shape;408;p50"/>
          <p:cNvPicPr preferRelativeResize="0"/>
          <p:nvPr/>
        </p:nvPicPr>
        <p:blipFill>
          <a:blip r:embed="rId5">
            <a:alphaModFix/>
          </a:blip>
          <a:stretch>
            <a:fillRect/>
          </a:stretch>
        </p:blipFill>
        <p:spPr>
          <a:xfrm>
            <a:off x="6977767" y="3262428"/>
            <a:ext cx="1254958" cy="1226447"/>
          </a:xfrm>
          <a:prstGeom prst="rect">
            <a:avLst/>
          </a:prstGeom>
          <a:noFill/>
          <a:ln cap="flat" cmpd="sng" w="19050">
            <a:solidFill>
              <a:srgbClr val="233A44"/>
            </a:solidFill>
            <a:prstDash val="solid"/>
            <a:round/>
            <a:headEnd len="sm" w="sm" type="none"/>
            <a:tailEnd len="sm" w="sm" type="none"/>
          </a:ln>
        </p:spPr>
      </p:pic>
      <p:pic>
        <p:nvPicPr>
          <p:cNvPr id="409" name="Google Shape;409;p50"/>
          <p:cNvPicPr preferRelativeResize="0"/>
          <p:nvPr/>
        </p:nvPicPr>
        <p:blipFill>
          <a:blip r:embed="rId6">
            <a:alphaModFix/>
          </a:blip>
          <a:stretch>
            <a:fillRect/>
          </a:stretch>
        </p:blipFill>
        <p:spPr>
          <a:xfrm>
            <a:off x="7065946" y="2106549"/>
            <a:ext cx="1078573" cy="1054050"/>
          </a:xfrm>
          <a:prstGeom prst="rect">
            <a:avLst/>
          </a:prstGeom>
          <a:noFill/>
          <a:ln cap="flat" cmpd="sng" w="19050">
            <a:solidFill>
              <a:srgbClr val="233A44"/>
            </a:solidFill>
            <a:prstDash val="solid"/>
            <a:round/>
            <a:headEnd len="sm" w="sm" type="none"/>
            <a:tailEnd len="sm" w="sm" type="none"/>
          </a:ln>
        </p:spPr>
      </p:pic>
      <p:sp>
        <p:nvSpPr>
          <p:cNvPr id="410" name="Google Shape;410;p50"/>
          <p:cNvSpPr txBox="1"/>
          <p:nvPr/>
        </p:nvSpPr>
        <p:spPr>
          <a:xfrm>
            <a:off x="565650" y="1152025"/>
            <a:ext cx="42780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Coding Language:</a:t>
            </a:r>
            <a:endParaRPr sz="1500"/>
          </a:p>
          <a:p>
            <a:pPr indent="-323850" lvl="0" marL="457200" rtl="0" algn="l">
              <a:spcBef>
                <a:spcPts val="0"/>
              </a:spcBef>
              <a:spcAft>
                <a:spcPts val="0"/>
              </a:spcAft>
              <a:buSzPts val="1500"/>
              <a:buChar char="●"/>
            </a:pPr>
            <a:r>
              <a:rPr lang="en" sz="1500"/>
              <a:t>Python</a:t>
            </a:r>
            <a:endParaRPr sz="1500"/>
          </a:p>
          <a:p>
            <a:pPr indent="-323850" lvl="0" marL="457200" rtl="0" algn="l">
              <a:spcBef>
                <a:spcPts val="0"/>
              </a:spcBef>
              <a:spcAft>
                <a:spcPts val="0"/>
              </a:spcAft>
              <a:buSzPts val="1500"/>
              <a:buChar char="●"/>
            </a:pPr>
            <a:r>
              <a:rPr lang="en" sz="1500"/>
              <a:t>Bash</a:t>
            </a:r>
            <a:endParaRPr sz="1500"/>
          </a:p>
          <a:p>
            <a:pPr indent="0" lvl="0" marL="0" rtl="0" algn="l">
              <a:spcBef>
                <a:spcPts val="0"/>
              </a:spcBef>
              <a:spcAft>
                <a:spcPts val="0"/>
              </a:spcAft>
              <a:buNone/>
            </a:pPr>
            <a:r>
              <a:rPr lang="en" sz="1500"/>
              <a:t> </a:t>
            </a:r>
            <a:endParaRPr sz="1500"/>
          </a:p>
          <a:p>
            <a:pPr indent="0" lvl="0" marL="0" rtl="0" algn="l">
              <a:spcBef>
                <a:spcPts val="0"/>
              </a:spcBef>
              <a:spcAft>
                <a:spcPts val="0"/>
              </a:spcAft>
              <a:buNone/>
            </a:pPr>
            <a:r>
              <a:rPr lang="en" sz="1500"/>
              <a:t>Web IDE:</a:t>
            </a:r>
            <a:endParaRPr sz="1500"/>
          </a:p>
          <a:p>
            <a:pPr indent="-323850" lvl="0" marL="457200" rtl="0" algn="just">
              <a:lnSpc>
                <a:spcPct val="115000"/>
              </a:lnSpc>
              <a:spcBef>
                <a:spcPts val="0"/>
              </a:spcBef>
              <a:spcAft>
                <a:spcPts val="0"/>
              </a:spcAft>
              <a:buSzPts val="1500"/>
              <a:buChar char="●"/>
            </a:pPr>
            <a:r>
              <a:rPr lang="en" sz="1500"/>
              <a:t>Google Colab</a:t>
            </a:r>
            <a:endParaRPr sz="1500"/>
          </a:p>
        </p:txBody>
      </p:sp>
      <p:sp>
        <p:nvSpPr>
          <p:cNvPr id="411" name="Google Shape;411;p50"/>
          <p:cNvSpPr txBox="1"/>
          <p:nvPr/>
        </p:nvSpPr>
        <p:spPr>
          <a:xfrm>
            <a:off x="565650" y="2969825"/>
            <a:ext cx="5234700" cy="1743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500"/>
              <a:t>Hardware requirements:</a:t>
            </a:r>
            <a:endParaRPr sz="1500"/>
          </a:p>
          <a:p>
            <a:pPr indent="-323850" lvl="0" marL="457200" rtl="0" algn="just">
              <a:lnSpc>
                <a:spcPct val="115000"/>
              </a:lnSpc>
              <a:spcBef>
                <a:spcPts val="0"/>
              </a:spcBef>
              <a:spcAft>
                <a:spcPts val="0"/>
              </a:spcAft>
              <a:buSzPts val="1500"/>
              <a:buChar char="●"/>
            </a:pPr>
            <a:r>
              <a:rPr lang="en" sz="1500"/>
              <a:t>GPU access for training models</a:t>
            </a:r>
            <a:endParaRPr sz="1500"/>
          </a:p>
          <a:p>
            <a:pPr indent="-323850" lvl="0" marL="457200" rtl="0" algn="just">
              <a:lnSpc>
                <a:spcPct val="115000"/>
              </a:lnSpc>
              <a:spcBef>
                <a:spcPts val="0"/>
              </a:spcBef>
              <a:spcAft>
                <a:spcPts val="0"/>
              </a:spcAft>
              <a:buSzPts val="1500"/>
              <a:buChar char="●"/>
            </a:pPr>
            <a:r>
              <a:rPr lang="en" sz="1500"/>
              <a:t>Linux Kernel for bioinformatics tools (BED Tools)</a:t>
            </a:r>
            <a:endParaRPr sz="1500"/>
          </a:p>
          <a:p>
            <a:pPr indent="-323850" lvl="0" marL="457200" rtl="0" algn="just">
              <a:lnSpc>
                <a:spcPct val="115000"/>
              </a:lnSpc>
              <a:spcBef>
                <a:spcPts val="0"/>
              </a:spcBef>
              <a:spcAft>
                <a:spcPts val="0"/>
              </a:spcAft>
              <a:buSzPts val="1500"/>
              <a:buChar char="●"/>
            </a:pPr>
            <a:r>
              <a:rPr lang="en" sz="1500"/>
              <a:t>Intel i3 or higher</a:t>
            </a:r>
            <a:endParaRPr sz="1500"/>
          </a:p>
          <a:p>
            <a:pPr indent="-323850" lvl="0" marL="457200" rtl="0" algn="just">
              <a:lnSpc>
                <a:spcPct val="115000"/>
              </a:lnSpc>
              <a:spcBef>
                <a:spcPts val="0"/>
              </a:spcBef>
              <a:spcAft>
                <a:spcPts val="0"/>
              </a:spcAft>
              <a:buSzPts val="1500"/>
              <a:buChar char="●"/>
            </a:pPr>
            <a:r>
              <a:rPr lang="en" sz="1500"/>
              <a:t>4GB RAM</a:t>
            </a:r>
            <a:endParaRPr sz="1500"/>
          </a:p>
          <a:p>
            <a:pPr indent="-323850" lvl="0" marL="457200" rtl="0" algn="just">
              <a:lnSpc>
                <a:spcPct val="115000"/>
              </a:lnSpc>
              <a:spcBef>
                <a:spcPts val="0"/>
              </a:spcBef>
              <a:spcAft>
                <a:spcPts val="0"/>
              </a:spcAft>
              <a:buSzPts val="1500"/>
              <a:buChar char="●"/>
            </a:pPr>
            <a:r>
              <a:rPr lang="en" sz="1500"/>
              <a:t>1 Gb hard free drive space</a:t>
            </a:r>
            <a:endParaRPr sz="15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1"/>
          <p:cNvSpPr txBox="1"/>
          <p:nvPr>
            <p:ph type="title"/>
          </p:nvPr>
        </p:nvSpPr>
        <p:spPr>
          <a:xfrm>
            <a:off x="819150" y="362925"/>
            <a:ext cx="7505700" cy="5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Standard Tools and Libraries used</a:t>
            </a:r>
            <a:endParaRPr b="1" u="sng"/>
          </a:p>
          <a:p>
            <a:pPr indent="0" lvl="0" marL="0" rtl="0" algn="l">
              <a:spcBef>
                <a:spcPts val="0"/>
              </a:spcBef>
              <a:spcAft>
                <a:spcPts val="0"/>
              </a:spcAft>
              <a:buNone/>
            </a:pPr>
            <a:r>
              <a:t/>
            </a:r>
            <a:endParaRPr b="1" u="sng"/>
          </a:p>
        </p:txBody>
      </p:sp>
      <p:pic>
        <p:nvPicPr>
          <p:cNvPr id="417" name="Google Shape;417;p51"/>
          <p:cNvPicPr preferRelativeResize="0"/>
          <p:nvPr/>
        </p:nvPicPr>
        <p:blipFill>
          <a:blip r:embed="rId3">
            <a:alphaModFix/>
          </a:blip>
          <a:stretch>
            <a:fillRect/>
          </a:stretch>
        </p:blipFill>
        <p:spPr>
          <a:xfrm>
            <a:off x="8175656" y="255986"/>
            <a:ext cx="701645" cy="756875"/>
          </a:xfrm>
          <a:prstGeom prst="rect">
            <a:avLst/>
          </a:prstGeom>
          <a:noFill/>
          <a:ln>
            <a:noFill/>
          </a:ln>
        </p:spPr>
      </p:pic>
      <p:sp>
        <p:nvSpPr>
          <p:cNvPr id="418" name="Google Shape;418;p51"/>
          <p:cNvSpPr/>
          <p:nvPr/>
        </p:nvSpPr>
        <p:spPr>
          <a:xfrm>
            <a:off x="565650" y="2837950"/>
            <a:ext cx="4760400" cy="1976100"/>
          </a:xfrm>
          <a:prstGeom prst="flowChartDelay">
            <a:avLst/>
          </a:prstGeom>
          <a:solidFill>
            <a:srgbClr val="D9D2E9"/>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1"/>
          <p:cNvSpPr/>
          <p:nvPr/>
        </p:nvSpPr>
        <p:spPr>
          <a:xfrm>
            <a:off x="565650" y="1057663"/>
            <a:ext cx="4760400" cy="1666200"/>
          </a:xfrm>
          <a:prstGeom prst="flowChartDelay">
            <a:avLst/>
          </a:prstGeom>
          <a:solidFill>
            <a:srgbClr val="FCE5CD"/>
          </a:solidFill>
          <a:ln cap="flat" cmpd="sng" w="9525">
            <a:solidFill>
              <a:srgbClr val="233A4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1"/>
          <p:cNvSpPr txBox="1"/>
          <p:nvPr/>
        </p:nvSpPr>
        <p:spPr>
          <a:xfrm>
            <a:off x="565650" y="1258375"/>
            <a:ext cx="4760400" cy="130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Tools and Algorithms:</a:t>
            </a:r>
            <a:endParaRPr sz="1700"/>
          </a:p>
          <a:p>
            <a:pPr indent="-336550" lvl="0" marL="457200" rtl="0" algn="just">
              <a:lnSpc>
                <a:spcPct val="115000"/>
              </a:lnSpc>
              <a:spcBef>
                <a:spcPts val="0"/>
              </a:spcBef>
              <a:spcAft>
                <a:spcPts val="0"/>
              </a:spcAft>
              <a:buSzPts val="1700"/>
              <a:buChar char="●"/>
            </a:pPr>
            <a:r>
              <a:rPr lang="en" sz="1700"/>
              <a:t>BED Tools</a:t>
            </a:r>
            <a:endParaRPr sz="1700"/>
          </a:p>
          <a:p>
            <a:pPr indent="-336550" lvl="0" marL="457200" rtl="0" algn="just">
              <a:lnSpc>
                <a:spcPct val="115000"/>
              </a:lnSpc>
              <a:spcBef>
                <a:spcPts val="0"/>
              </a:spcBef>
              <a:spcAft>
                <a:spcPts val="0"/>
              </a:spcAft>
              <a:buSzPts val="1700"/>
              <a:buChar char="●"/>
            </a:pPr>
            <a:r>
              <a:rPr lang="en" sz="1700"/>
              <a:t>DeepLift</a:t>
            </a:r>
            <a:endParaRPr sz="1700"/>
          </a:p>
          <a:p>
            <a:pPr indent="-336550" lvl="0" marL="457200" rtl="0" algn="just">
              <a:lnSpc>
                <a:spcPct val="115000"/>
              </a:lnSpc>
              <a:spcBef>
                <a:spcPts val="0"/>
              </a:spcBef>
              <a:spcAft>
                <a:spcPts val="0"/>
              </a:spcAft>
              <a:buSzPts val="1700"/>
              <a:buChar char="●"/>
            </a:pPr>
            <a:r>
              <a:rPr lang="en" sz="1700"/>
              <a:t>DeepBind</a:t>
            </a:r>
            <a:endParaRPr sz="1700"/>
          </a:p>
        </p:txBody>
      </p:sp>
      <p:sp>
        <p:nvSpPr>
          <p:cNvPr id="421" name="Google Shape;421;p51"/>
          <p:cNvSpPr txBox="1"/>
          <p:nvPr/>
        </p:nvSpPr>
        <p:spPr>
          <a:xfrm>
            <a:off x="565650" y="2920625"/>
            <a:ext cx="4760400" cy="1950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700"/>
              <a:t>Python Libraries required:</a:t>
            </a:r>
            <a:endParaRPr sz="1700"/>
          </a:p>
          <a:p>
            <a:pPr indent="-336550" lvl="0" marL="457200" rtl="0" algn="just">
              <a:lnSpc>
                <a:spcPct val="115000"/>
              </a:lnSpc>
              <a:spcBef>
                <a:spcPts val="0"/>
              </a:spcBef>
              <a:spcAft>
                <a:spcPts val="0"/>
              </a:spcAft>
              <a:buSzPts val="1700"/>
              <a:buChar char="●"/>
            </a:pPr>
            <a:r>
              <a:rPr lang="en" sz="1700"/>
              <a:t>Sklearn v0.24.1</a:t>
            </a:r>
            <a:endParaRPr sz="1700"/>
          </a:p>
          <a:p>
            <a:pPr indent="-336550" lvl="0" marL="457200" rtl="0" algn="just">
              <a:lnSpc>
                <a:spcPct val="115000"/>
              </a:lnSpc>
              <a:spcBef>
                <a:spcPts val="0"/>
              </a:spcBef>
              <a:spcAft>
                <a:spcPts val="0"/>
              </a:spcAft>
              <a:buSzPts val="1700"/>
              <a:buChar char="●"/>
            </a:pPr>
            <a:r>
              <a:rPr lang="en" sz="1700"/>
              <a:t>Numpy v1.18</a:t>
            </a:r>
            <a:endParaRPr sz="1700"/>
          </a:p>
          <a:p>
            <a:pPr indent="-336550" lvl="0" marL="457200" rtl="0" algn="just">
              <a:lnSpc>
                <a:spcPct val="115000"/>
              </a:lnSpc>
              <a:spcBef>
                <a:spcPts val="0"/>
              </a:spcBef>
              <a:spcAft>
                <a:spcPts val="0"/>
              </a:spcAft>
              <a:buSzPts val="1700"/>
              <a:buChar char="●"/>
            </a:pPr>
            <a:r>
              <a:rPr lang="en" sz="1700"/>
              <a:t>Pandas v1.2.0</a:t>
            </a:r>
            <a:endParaRPr sz="1700"/>
          </a:p>
          <a:p>
            <a:pPr indent="-336550" lvl="0" marL="457200" rtl="0" algn="just">
              <a:lnSpc>
                <a:spcPct val="115000"/>
              </a:lnSpc>
              <a:spcBef>
                <a:spcPts val="0"/>
              </a:spcBef>
              <a:spcAft>
                <a:spcPts val="0"/>
              </a:spcAft>
              <a:buSzPts val="1700"/>
              <a:buChar char="●"/>
            </a:pPr>
            <a:r>
              <a:rPr lang="en" sz="1700"/>
              <a:t>Matplotlib v3.5.1</a:t>
            </a:r>
            <a:endParaRPr sz="1700"/>
          </a:p>
          <a:p>
            <a:pPr indent="-336550" lvl="0" marL="457200" rtl="0" algn="just">
              <a:lnSpc>
                <a:spcPct val="115000"/>
              </a:lnSpc>
              <a:spcBef>
                <a:spcPts val="0"/>
              </a:spcBef>
              <a:spcAft>
                <a:spcPts val="0"/>
              </a:spcAft>
              <a:buSzPts val="1700"/>
              <a:buChar char="●"/>
            </a:pPr>
            <a:r>
              <a:rPr lang="en" sz="1700"/>
              <a:t>Seaborn v0.11</a:t>
            </a:r>
            <a:endParaRPr sz="1700"/>
          </a:p>
        </p:txBody>
      </p:sp>
      <p:pic>
        <p:nvPicPr>
          <p:cNvPr id="422" name="Google Shape;422;p51"/>
          <p:cNvPicPr preferRelativeResize="0"/>
          <p:nvPr/>
        </p:nvPicPr>
        <p:blipFill>
          <a:blip r:embed="rId4">
            <a:alphaModFix/>
          </a:blip>
          <a:stretch>
            <a:fillRect/>
          </a:stretch>
        </p:blipFill>
        <p:spPr>
          <a:xfrm>
            <a:off x="6398326" y="1382275"/>
            <a:ext cx="1916988" cy="1111200"/>
          </a:xfrm>
          <a:prstGeom prst="rect">
            <a:avLst/>
          </a:prstGeom>
          <a:noFill/>
          <a:ln cap="flat" cmpd="sng" w="19050">
            <a:solidFill>
              <a:schemeClr val="dk2"/>
            </a:solidFill>
            <a:prstDash val="solid"/>
            <a:round/>
            <a:headEnd len="sm" w="sm" type="none"/>
            <a:tailEnd len="sm" w="sm" type="none"/>
          </a:ln>
        </p:spPr>
      </p:pic>
      <p:pic>
        <p:nvPicPr>
          <p:cNvPr id="423" name="Google Shape;423;p51"/>
          <p:cNvPicPr preferRelativeResize="0"/>
          <p:nvPr/>
        </p:nvPicPr>
        <p:blipFill>
          <a:blip r:embed="rId5">
            <a:alphaModFix/>
          </a:blip>
          <a:stretch>
            <a:fillRect/>
          </a:stretch>
        </p:blipFill>
        <p:spPr>
          <a:xfrm>
            <a:off x="5874456" y="2571752"/>
            <a:ext cx="2964746" cy="197601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2"/>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u="sng"/>
              <a:t>Implementation</a:t>
            </a:r>
            <a:endParaRPr b="1" u="sng"/>
          </a:p>
          <a:p>
            <a:pPr indent="0" lvl="0" marL="0" rtl="0" algn="ctr">
              <a:spcBef>
                <a:spcPts val="0"/>
              </a:spcBef>
              <a:spcAft>
                <a:spcPts val="0"/>
              </a:spcAft>
              <a:buNone/>
            </a:pPr>
            <a:r>
              <a:t/>
            </a:r>
            <a:endParaRPr b="1" u="sng"/>
          </a:p>
        </p:txBody>
      </p:sp>
      <p:pic>
        <p:nvPicPr>
          <p:cNvPr id="429" name="Google Shape;429;p52"/>
          <p:cNvPicPr preferRelativeResize="0"/>
          <p:nvPr/>
        </p:nvPicPr>
        <p:blipFill>
          <a:blip r:embed="rId3">
            <a:alphaModFix/>
          </a:blip>
          <a:stretch>
            <a:fillRect/>
          </a:stretch>
        </p:blipFill>
        <p:spPr>
          <a:xfrm>
            <a:off x="8175656" y="255986"/>
            <a:ext cx="701645" cy="756875"/>
          </a:xfrm>
          <a:prstGeom prst="rect">
            <a:avLst/>
          </a:prstGeom>
          <a:noFill/>
          <a:ln>
            <a:noFill/>
          </a:ln>
        </p:spPr>
      </p:pic>
      <p:sp>
        <p:nvSpPr>
          <p:cNvPr id="430" name="Google Shape;430;p52"/>
          <p:cNvSpPr txBox="1"/>
          <p:nvPr/>
        </p:nvSpPr>
        <p:spPr>
          <a:xfrm>
            <a:off x="199150" y="4533150"/>
            <a:ext cx="201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Calibri"/>
                <a:ea typeface="Calibri"/>
                <a:cs typeface="Calibri"/>
                <a:sym typeface="Calibri"/>
                <a:hlinkClick r:id="rId4"/>
              </a:rPr>
              <a:t>Implementation PPT Link</a:t>
            </a:r>
            <a:endParaRPr>
              <a:latin typeface="Calibri"/>
              <a:ea typeface="Calibri"/>
              <a:cs typeface="Calibri"/>
              <a:sym typeface="Calibri"/>
            </a:endParaRPr>
          </a:p>
        </p:txBody>
      </p:sp>
      <p:sp>
        <p:nvSpPr>
          <p:cNvPr id="431" name="Google Shape;431;p52"/>
          <p:cNvSpPr txBox="1"/>
          <p:nvPr/>
        </p:nvSpPr>
        <p:spPr>
          <a:xfrm>
            <a:off x="3048000" y="2872750"/>
            <a:ext cx="4716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AutoNum type="arabicPeriod"/>
            </a:pPr>
            <a:r>
              <a:rPr lang="en">
                <a:latin typeface="Calibri"/>
                <a:ea typeface="Calibri"/>
                <a:cs typeface="Calibri"/>
                <a:sym typeface="Calibri"/>
              </a:rPr>
              <a:t>Markov models on Dummy Data and motifs</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
                <a:latin typeface="Calibri"/>
                <a:ea typeface="Calibri"/>
                <a:cs typeface="Calibri"/>
                <a:sym typeface="Calibri"/>
              </a:rPr>
              <a:t>Markov models on Dummy Data and JASPAR Motifs</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
                <a:latin typeface="Calibri"/>
                <a:ea typeface="Calibri"/>
                <a:cs typeface="Calibri"/>
                <a:sym typeface="Calibri"/>
              </a:rPr>
              <a:t>Markov Models with Cross Validation</a:t>
            </a:r>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Markov models on Dummy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819150" y="362925"/>
            <a:ext cx="7505700" cy="5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Introduction</a:t>
            </a:r>
            <a:endParaRPr b="1" u="sng"/>
          </a:p>
        </p:txBody>
      </p:sp>
      <p:pic>
        <p:nvPicPr>
          <p:cNvPr id="192" name="Google Shape;192;p27"/>
          <p:cNvPicPr preferRelativeResize="0"/>
          <p:nvPr/>
        </p:nvPicPr>
        <p:blipFill>
          <a:blip r:embed="rId3">
            <a:alphaModFix/>
          </a:blip>
          <a:stretch>
            <a:fillRect/>
          </a:stretch>
        </p:blipFill>
        <p:spPr>
          <a:xfrm>
            <a:off x="6464325" y="1088175"/>
            <a:ext cx="2061325" cy="1733276"/>
          </a:xfrm>
          <a:prstGeom prst="rect">
            <a:avLst/>
          </a:prstGeom>
          <a:noFill/>
          <a:ln cap="flat" cmpd="sng" w="19050">
            <a:solidFill>
              <a:schemeClr val="dk2"/>
            </a:solidFill>
            <a:prstDash val="solid"/>
            <a:round/>
            <a:headEnd len="sm" w="sm" type="none"/>
            <a:tailEnd len="sm" w="sm" type="none"/>
          </a:ln>
        </p:spPr>
      </p:pic>
      <p:pic>
        <p:nvPicPr>
          <p:cNvPr id="193" name="Google Shape;193;p27"/>
          <p:cNvPicPr preferRelativeResize="0"/>
          <p:nvPr/>
        </p:nvPicPr>
        <p:blipFill>
          <a:blip r:embed="rId4">
            <a:alphaModFix/>
          </a:blip>
          <a:stretch>
            <a:fillRect/>
          </a:stretch>
        </p:blipFill>
        <p:spPr>
          <a:xfrm>
            <a:off x="6688586" y="3003700"/>
            <a:ext cx="1612800" cy="1612800"/>
          </a:xfrm>
          <a:prstGeom prst="rect">
            <a:avLst/>
          </a:prstGeom>
          <a:noFill/>
          <a:ln cap="flat" cmpd="sng" w="19050">
            <a:solidFill>
              <a:schemeClr val="dk2"/>
            </a:solidFill>
            <a:prstDash val="solid"/>
            <a:round/>
            <a:headEnd len="sm" w="sm" type="none"/>
            <a:tailEnd len="sm" w="sm" type="none"/>
          </a:ln>
        </p:spPr>
      </p:pic>
      <p:sp>
        <p:nvSpPr>
          <p:cNvPr id="194" name="Google Shape;194;p27"/>
          <p:cNvSpPr txBox="1"/>
          <p:nvPr/>
        </p:nvSpPr>
        <p:spPr>
          <a:xfrm>
            <a:off x="528125" y="996500"/>
            <a:ext cx="5527800" cy="32940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u="sng">
                <a:latin typeface="Calibri"/>
                <a:ea typeface="Calibri"/>
                <a:cs typeface="Calibri"/>
                <a:sym typeface="Calibri"/>
              </a:rPr>
              <a:t>Genomes:</a:t>
            </a:r>
            <a:endParaRPr b="1" sz="2100" u="sng">
              <a:latin typeface="Calibri"/>
              <a:ea typeface="Calibri"/>
              <a:cs typeface="Calibri"/>
              <a:sym typeface="Calibri"/>
            </a:endParaRPr>
          </a:p>
          <a:p>
            <a:pPr indent="0" lvl="0" marL="0" rtl="0" algn="l">
              <a:spcBef>
                <a:spcPts val="0"/>
              </a:spcBef>
              <a:spcAft>
                <a:spcPts val="0"/>
              </a:spcAft>
              <a:buNone/>
            </a:pPr>
            <a:r>
              <a:t/>
            </a:r>
            <a:endParaRPr b="1" sz="2100" u="sng">
              <a:latin typeface="Calibri"/>
              <a:ea typeface="Calibri"/>
              <a:cs typeface="Calibri"/>
              <a:sym typeface="Calibri"/>
            </a:endParaRPr>
          </a:p>
          <a:p>
            <a:pPr indent="-355600" lvl="0" marL="457200" rtl="0" algn="l">
              <a:spcBef>
                <a:spcPts val="0"/>
              </a:spcBef>
              <a:spcAft>
                <a:spcPts val="0"/>
              </a:spcAft>
              <a:buSzPts val="2000"/>
              <a:buFont typeface="Calibri"/>
              <a:buChar char="●"/>
            </a:pPr>
            <a:r>
              <a:rPr lang="en" sz="2000">
                <a:latin typeface="Calibri"/>
                <a:ea typeface="Calibri"/>
                <a:cs typeface="Calibri"/>
                <a:sym typeface="Calibri"/>
              </a:rPr>
              <a:t>DNA is the hereditary material in all living cells</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 sz="2000">
                <a:latin typeface="Calibri"/>
                <a:ea typeface="Calibri"/>
                <a:cs typeface="Calibri"/>
                <a:sym typeface="Calibri"/>
              </a:rPr>
              <a:t>Sum total of an organism's DNA.</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 sz="2000">
                <a:latin typeface="Calibri"/>
                <a:ea typeface="Calibri"/>
                <a:cs typeface="Calibri"/>
                <a:sym typeface="Calibri"/>
              </a:rPr>
              <a:t>Complete set of genetic information in an organism</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 sz="2000">
                <a:latin typeface="Calibri"/>
                <a:ea typeface="Calibri"/>
                <a:cs typeface="Calibri"/>
                <a:sym typeface="Calibri"/>
              </a:rPr>
              <a:t>Provides all of the information the organism requires to function</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 sz="2000">
                <a:latin typeface="Calibri"/>
                <a:ea typeface="Calibri"/>
                <a:cs typeface="Calibri"/>
                <a:sym typeface="Calibri"/>
              </a:rPr>
              <a:t>The study and analysis of genomes is called genomics.</a:t>
            </a:r>
            <a:endParaRPr sz="2000">
              <a:latin typeface="Calibri"/>
              <a:ea typeface="Calibri"/>
              <a:cs typeface="Calibri"/>
              <a:sym typeface="Calibri"/>
            </a:endParaRPr>
          </a:p>
        </p:txBody>
      </p:sp>
      <p:pic>
        <p:nvPicPr>
          <p:cNvPr id="195" name="Google Shape;195;p27"/>
          <p:cNvPicPr preferRelativeResize="0"/>
          <p:nvPr/>
        </p:nvPicPr>
        <p:blipFill>
          <a:blip r:embed="rId5">
            <a:alphaModFix/>
          </a:blip>
          <a:stretch>
            <a:fillRect/>
          </a:stretch>
        </p:blipFill>
        <p:spPr>
          <a:xfrm>
            <a:off x="8175656" y="255986"/>
            <a:ext cx="701645" cy="75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000"/>
                                        <p:tgtEl>
                                          <p:spTgt spid="19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4"/>
          <p:cNvSpPr txBox="1"/>
          <p:nvPr/>
        </p:nvSpPr>
        <p:spPr>
          <a:xfrm>
            <a:off x="243850" y="266700"/>
            <a:ext cx="535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10k sequences, 3 degree MM </a:t>
            </a:r>
            <a:endParaRPr>
              <a:latin typeface="Open Sans"/>
              <a:ea typeface="Open Sans"/>
              <a:cs typeface="Open Sans"/>
              <a:sym typeface="Open Sans"/>
            </a:endParaRPr>
          </a:p>
        </p:txBody>
      </p:sp>
      <p:pic>
        <p:nvPicPr>
          <p:cNvPr id="442" name="Google Shape;442;p54"/>
          <p:cNvPicPr preferRelativeResize="0"/>
          <p:nvPr/>
        </p:nvPicPr>
        <p:blipFill>
          <a:blip r:embed="rId3">
            <a:alphaModFix/>
          </a:blip>
          <a:stretch>
            <a:fillRect/>
          </a:stretch>
        </p:blipFill>
        <p:spPr>
          <a:xfrm>
            <a:off x="152400" y="819300"/>
            <a:ext cx="6455130" cy="4171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55"/>
          <p:cNvPicPr preferRelativeResize="0"/>
          <p:nvPr/>
        </p:nvPicPr>
        <p:blipFill>
          <a:blip r:embed="rId3">
            <a:alphaModFix/>
          </a:blip>
          <a:stretch>
            <a:fillRect/>
          </a:stretch>
        </p:blipFill>
        <p:spPr>
          <a:xfrm>
            <a:off x="152400" y="152400"/>
            <a:ext cx="5133975" cy="4162425"/>
          </a:xfrm>
          <a:prstGeom prst="rect">
            <a:avLst/>
          </a:prstGeom>
          <a:noFill/>
          <a:ln>
            <a:noFill/>
          </a:ln>
        </p:spPr>
      </p:pic>
      <p:pic>
        <p:nvPicPr>
          <p:cNvPr id="448" name="Google Shape;448;p55"/>
          <p:cNvPicPr preferRelativeResize="0"/>
          <p:nvPr/>
        </p:nvPicPr>
        <p:blipFill>
          <a:blip r:embed="rId4">
            <a:alphaModFix/>
          </a:blip>
          <a:stretch>
            <a:fillRect/>
          </a:stretch>
        </p:blipFill>
        <p:spPr>
          <a:xfrm>
            <a:off x="5819775" y="3192775"/>
            <a:ext cx="2038350" cy="600075"/>
          </a:xfrm>
          <a:prstGeom prst="rect">
            <a:avLst/>
          </a:prstGeom>
          <a:noFill/>
          <a:ln>
            <a:noFill/>
          </a:ln>
        </p:spPr>
      </p:pic>
      <p:pic>
        <p:nvPicPr>
          <p:cNvPr id="449" name="Google Shape;449;p55"/>
          <p:cNvPicPr preferRelativeResize="0"/>
          <p:nvPr/>
        </p:nvPicPr>
        <p:blipFill>
          <a:blip r:embed="rId5">
            <a:alphaModFix/>
          </a:blip>
          <a:stretch>
            <a:fillRect/>
          </a:stretch>
        </p:blipFill>
        <p:spPr>
          <a:xfrm>
            <a:off x="4732000" y="745675"/>
            <a:ext cx="3863350" cy="1679400"/>
          </a:xfrm>
          <a:prstGeom prst="rect">
            <a:avLst/>
          </a:prstGeom>
          <a:noFill/>
          <a:ln>
            <a:noFill/>
          </a:ln>
        </p:spPr>
      </p:pic>
      <p:sp>
        <p:nvSpPr>
          <p:cNvPr id="450" name="Google Shape;450;p55"/>
          <p:cNvSpPr txBox="1"/>
          <p:nvPr/>
        </p:nvSpPr>
        <p:spPr>
          <a:xfrm>
            <a:off x="1544475" y="1813675"/>
            <a:ext cx="63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TP</a:t>
            </a:r>
            <a:endParaRPr>
              <a:latin typeface="Open Sans"/>
              <a:ea typeface="Open Sans"/>
              <a:cs typeface="Open Sans"/>
              <a:sym typeface="Open Sans"/>
            </a:endParaRPr>
          </a:p>
        </p:txBody>
      </p:sp>
      <p:sp>
        <p:nvSpPr>
          <p:cNvPr id="451" name="Google Shape;451;p55"/>
          <p:cNvSpPr txBox="1"/>
          <p:nvPr/>
        </p:nvSpPr>
        <p:spPr>
          <a:xfrm>
            <a:off x="2961400" y="1813675"/>
            <a:ext cx="45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FP</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452" name="Google Shape;452;p55"/>
          <p:cNvSpPr txBox="1"/>
          <p:nvPr/>
        </p:nvSpPr>
        <p:spPr>
          <a:xfrm>
            <a:off x="2848050" y="3485675"/>
            <a:ext cx="63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TN</a:t>
            </a:r>
            <a:endParaRPr>
              <a:latin typeface="Open Sans"/>
              <a:ea typeface="Open Sans"/>
              <a:cs typeface="Open Sans"/>
              <a:sym typeface="Open Sans"/>
            </a:endParaRPr>
          </a:p>
        </p:txBody>
      </p:sp>
      <p:sp>
        <p:nvSpPr>
          <p:cNvPr id="453" name="Google Shape;453;p55"/>
          <p:cNvSpPr txBox="1"/>
          <p:nvPr/>
        </p:nvSpPr>
        <p:spPr>
          <a:xfrm>
            <a:off x="1544475" y="3400650"/>
            <a:ext cx="70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FN</a:t>
            </a:r>
            <a:endParaRPr>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56"/>
          <p:cNvPicPr preferRelativeResize="0"/>
          <p:nvPr/>
        </p:nvPicPr>
        <p:blipFill>
          <a:blip r:embed="rId3">
            <a:alphaModFix/>
          </a:blip>
          <a:stretch>
            <a:fillRect/>
          </a:stretch>
        </p:blipFill>
        <p:spPr>
          <a:xfrm>
            <a:off x="152400" y="152400"/>
            <a:ext cx="4981575" cy="3524250"/>
          </a:xfrm>
          <a:prstGeom prst="rect">
            <a:avLst/>
          </a:prstGeom>
          <a:noFill/>
          <a:ln>
            <a:noFill/>
          </a:ln>
        </p:spPr>
      </p:pic>
      <p:pic>
        <p:nvPicPr>
          <p:cNvPr id="459" name="Google Shape;459;p56"/>
          <p:cNvPicPr preferRelativeResize="0"/>
          <p:nvPr/>
        </p:nvPicPr>
        <p:blipFill>
          <a:blip r:embed="rId4">
            <a:alphaModFix/>
          </a:blip>
          <a:stretch>
            <a:fillRect/>
          </a:stretch>
        </p:blipFill>
        <p:spPr>
          <a:xfrm>
            <a:off x="5286375" y="152400"/>
            <a:ext cx="3705225" cy="271078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7"/>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Markov models on Dummy data with Jaspar Motifs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8"/>
          <p:cNvSpPr txBox="1"/>
          <p:nvPr>
            <p:ph type="title"/>
          </p:nvPr>
        </p:nvSpPr>
        <p:spPr>
          <a:xfrm>
            <a:off x="156525" y="6581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MA0003.4. - JASPAR </a:t>
            </a:r>
            <a:endParaRPr/>
          </a:p>
        </p:txBody>
      </p:sp>
      <p:sp>
        <p:nvSpPr>
          <p:cNvPr id="470" name="Google Shape;470;p58"/>
          <p:cNvSpPr txBox="1"/>
          <p:nvPr>
            <p:ph idx="1" type="body"/>
          </p:nvPr>
        </p:nvSpPr>
        <p:spPr>
          <a:xfrm>
            <a:off x="261900" y="3765300"/>
            <a:ext cx="5016900" cy="895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Area Under Curve - 0.82</a:t>
            </a:r>
            <a:endParaRPr sz="1200"/>
          </a:p>
          <a:p>
            <a:pPr indent="-304800" lvl="0" marL="457200" rtl="0" algn="l">
              <a:spcBef>
                <a:spcPts val="0"/>
              </a:spcBef>
              <a:spcAft>
                <a:spcPts val="0"/>
              </a:spcAft>
              <a:buSzPts val="1200"/>
              <a:buChar char="●"/>
            </a:pPr>
            <a:r>
              <a:rPr lang="en" sz="1200"/>
              <a:t>Accuracy - 0.71</a:t>
            </a:r>
            <a:endParaRPr sz="1200"/>
          </a:p>
          <a:p>
            <a:pPr indent="-304800" lvl="0" marL="457200" rtl="0" algn="l">
              <a:spcBef>
                <a:spcPts val="0"/>
              </a:spcBef>
              <a:spcAft>
                <a:spcPts val="0"/>
              </a:spcAft>
              <a:buSzPts val="1200"/>
              <a:buChar char="●"/>
            </a:pPr>
            <a:r>
              <a:rPr lang="en" sz="1200"/>
              <a:t>Highest Accuracy for 12th Order Model</a:t>
            </a:r>
            <a:endParaRPr sz="1200"/>
          </a:p>
        </p:txBody>
      </p:sp>
      <p:pic>
        <p:nvPicPr>
          <p:cNvPr id="471" name="Google Shape;471;p58"/>
          <p:cNvPicPr preferRelativeResize="0"/>
          <p:nvPr/>
        </p:nvPicPr>
        <p:blipFill rotWithShape="1">
          <a:blip r:embed="rId3">
            <a:alphaModFix/>
          </a:blip>
          <a:srcRect b="15074" l="4999" r="5241" t="9058"/>
          <a:stretch/>
        </p:blipFill>
        <p:spPr>
          <a:xfrm>
            <a:off x="4589600" y="275375"/>
            <a:ext cx="1847125" cy="838300"/>
          </a:xfrm>
          <a:prstGeom prst="rect">
            <a:avLst/>
          </a:prstGeom>
          <a:noFill/>
          <a:ln>
            <a:noFill/>
          </a:ln>
        </p:spPr>
      </p:pic>
      <p:pic>
        <p:nvPicPr>
          <p:cNvPr id="472" name="Google Shape;472;p58"/>
          <p:cNvPicPr preferRelativeResize="0"/>
          <p:nvPr/>
        </p:nvPicPr>
        <p:blipFill>
          <a:blip r:embed="rId4">
            <a:alphaModFix/>
          </a:blip>
          <a:stretch>
            <a:fillRect/>
          </a:stretch>
        </p:blipFill>
        <p:spPr>
          <a:xfrm>
            <a:off x="6743150" y="658121"/>
            <a:ext cx="2057941" cy="2141025"/>
          </a:xfrm>
          <a:prstGeom prst="rect">
            <a:avLst/>
          </a:prstGeom>
          <a:noFill/>
          <a:ln cap="flat" cmpd="sng" w="9525">
            <a:solidFill>
              <a:schemeClr val="dk2"/>
            </a:solidFill>
            <a:prstDash val="solid"/>
            <a:round/>
            <a:headEnd len="sm" w="sm" type="none"/>
            <a:tailEnd len="sm" w="sm" type="none"/>
          </a:ln>
        </p:spPr>
      </p:pic>
      <p:pic>
        <p:nvPicPr>
          <p:cNvPr id="473" name="Google Shape;473;p58"/>
          <p:cNvPicPr preferRelativeResize="0"/>
          <p:nvPr/>
        </p:nvPicPr>
        <p:blipFill>
          <a:blip r:embed="rId5">
            <a:alphaModFix/>
          </a:blip>
          <a:stretch>
            <a:fillRect/>
          </a:stretch>
        </p:blipFill>
        <p:spPr>
          <a:xfrm>
            <a:off x="6436725" y="2977850"/>
            <a:ext cx="2476900" cy="1747675"/>
          </a:xfrm>
          <a:prstGeom prst="rect">
            <a:avLst/>
          </a:prstGeom>
          <a:noFill/>
          <a:ln cap="flat" cmpd="sng" w="19050">
            <a:solidFill>
              <a:schemeClr val="dk2"/>
            </a:solidFill>
            <a:prstDash val="solid"/>
            <a:round/>
            <a:headEnd len="sm" w="sm" type="none"/>
            <a:tailEnd len="sm" w="sm" type="none"/>
          </a:ln>
        </p:spPr>
      </p:pic>
      <p:sp>
        <p:nvSpPr>
          <p:cNvPr id="474" name="Google Shape;474;p58"/>
          <p:cNvSpPr txBox="1"/>
          <p:nvPr/>
        </p:nvSpPr>
        <p:spPr>
          <a:xfrm>
            <a:off x="156525" y="1218800"/>
            <a:ext cx="6280200" cy="21240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    FoldID       EventID  start_index  ... Bound  predicted  log odd score</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         A  seq_986_peak           -5  ...     0          0     -36.508978</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         A  seq_902_peak           -5  ...     0          0      -5.136077</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2         A  seq_963_peak          267  ...     1          1      66.917289</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3         A  seq_361_peak           -5  ...     0          1      17.650922</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4         A  seq_487_peak           -5  ...     0          0      -5.649734</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     ...           ...          ...  ...   ...        ...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1995      A  seq_309_peak           -5  ...     0          0      -5.455076</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1996      A  seq_960_peak           -5  ...     0          0     -19.066406</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1997      A  seq_196_peak           49  ...     1          0      -3.408055</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1998      A  seq_756_peak          103  ...     1          1      14.057043</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1999      A   seq_86_peak           -5  ...     0          0      -5.472158</a:t>
            </a:r>
            <a:endParaRPr sz="1050">
              <a:solidFill>
                <a:srgbClr val="212121"/>
              </a:solidFill>
              <a:highlight>
                <a:srgbClr val="FFFFFF"/>
              </a:highlight>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9"/>
          <p:cNvSpPr txBox="1"/>
          <p:nvPr>
            <p:ph type="title"/>
          </p:nvPr>
        </p:nvSpPr>
        <p:spPr>
          <a:xfrm>
            <a:off x="136525" y="171875"/>
            <a:ext cx="3472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MA0139.1  - JASPAR </a:t>
            </a:r>
            <a:endParaRPr/>
          </a:p>
        </p:txBody>
      </p:sp>
      <p:sp>
        <p:nvSpPr>
          <p:cNvPr id="480" name="Google Shape;480;p59"/>
          <p:cNvSpPr txBox="1"/>
          <p:nvPr>
            <p:ph idx="1" type="body"/>
          </p:nvPr>
        </p:nvSpPr>
        <p:spPr>
          <a:xfrm>
            <a:off x="261900" y="3957000"/>
            <a:ext cx="5016900" cy="895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Area Under Curve - 0.99</a:t>
            </a:r>
            <a:endParaRPr sz="1200"/>
          </a:p>
          <a:p>
            <a:pPr indent="-304800" lvl="0" marL="457200" rtl="0" algn="l">
              <a:spcBef>
                <a:spcPts val="0"/>
              </a:spcBef>
              <a:spcAft>
                <a:spcPts val="0"/>
              </a:spcAft>
              <a:buSzPts val="1200"/>
              <a:buChar char="●"/>
            </a:pPr>
            <a:r>
              <a:rPr lang="en" sz="1200"/>
              <a:t>Accuracy - 0.756</a:t>
            </a:r>
            <a:endParaRPr sz="1200"/>
          </a:p>
          <a:p>
            <a:pPr indent="-304800" lvl="0" marL="457200" rtl="0" algn="l">
              <a:spcBef>
                <a:spcPts val="0"/>
              </a:spcBef>
              <a:spcAft>
                <a:spcPts val="0"/>
              </a:spcAft>
              <a:buSzPts val="1200"/>
              <a:buChar char="●"/>
            </a:pPr>
            <a:r>
              <a:rPr lang="en" sz="1200"/>
              <a:t>Highest Accuracy for 13th Order Model</a:t>
            </a:r>
            <a:endParaRPr sz="1200"/>
          </a:p>
        </p:txBody>
      </p:sp>
      <p:pic>
        <p:nvPicPr>
          <p:cNvPr id="481" name="Google Shape;481;p59"/>
          <p:cNvPicPr preferRelativeResize="0"/>
          <p:nvPr/>
        </p:nvPicPr>
        <p:blipFill rotWithShape="1">
          <a:blip r:embed="rId3">
            <a:alphaModFix/>
          </a:blip>
          <a:srcRect b="9332" l="12532" r="14181" t="14731"/>
          <a:stretch/>
        </p:blipFill>
        <p:spPr>
          <a:xfrm>
            <a:off x="3751300" y="256375"/>
            <a:ext cx="2401250" cy="838325"/>
          </a:xfrm>
          <a:prstGeom prst="rect">
            <a:avLst/>
          </a:prstGeom>
          <a:noFill/>
          <a:ln>
            <a:noFill/>
          </a:ln>
        </p:spPr>
      </p:pic>
      <p:sp>
        <p:nvSpPr>
          <p:cNvPr id="482" name="Google Shape;482;p59"/>
          <p:cNvSpPr txBox="1"/>
          <p:nvPr/>
        </p:nvSpPr>
        <p:spPr>
          <a:xfrm>
            <a:off x="136525" y="1186500"/>
            <a:ext cx="6223500" cy="2770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Step:  13</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     FoldID       EventID  start_index  ... Bound  predicted  log odd score</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         A  seq_392_peak           65  ...     1          1      28.419112</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         A  seq_310_peak           -5  ...     0          0      -6.635404</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2         A  seq_779_peak           -5  ...     0          0      -4.868262</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3         A  seq_468_peak           -5  ...     0          1      10.800039</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4         A  seq_648_peak           38  ...     1          1      33.041807</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     ...           ...          ...  ...   ...        ...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1995      A  seq_627_peak           -5  ...     0          0     -14.199399</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1996      A   seq_82_peak           -5  ...     0          0      -8.730004</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1997      A  seq_990_peak           73  ...     1          1      27.079548</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1998      A   seq_29_peak           93  ...     1          1      10.662202</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1999      A  seq_840_peak           -5  ...     0          1      10.074845</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[2000 rows x 7 columns]</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0.756</a:t>
            </a:r>
            <a:endParaRPr/>
          </a:p>
        </p:txBody>
      </p:sp>
      <p:pic>
        <p:nvPicPr>
          <p:cNvPr id="483" name="Google Shape;483;p59"/>
          <p:cNvPicPr preferRelativeResize="0"/>
          <p:nvPr/>
        </p:nvPicPr>
        <p:blipFill>
          <a:blip r:embed="rId4">
            <a:alphaModFix/>
          </a:blip>
          <a:stretch>
            <a:fillRect/>
          </a:stretch>
        </p:blipFill>
        <p:spPr>
          <a:xfrm>
            <a:off x="6605612" y="537550"/>
            <a:ext cx="2223850" cy="2271300"/>
          </a:xfrm>
          <a:prstGeom prst="rect">
            <a:avLst/>
          </a:prstGeom>
          <a:noFill/>
          <a:ln cap="flat" cmpd="sng" w="19050">
            <a:solidFill>
              <a:srgbClr val="695D46"/>
            </a:solidFill>
            <a:prstDash val="solid"/>
            <a:round/>
            <a:headEnd len="sm" w="sm" type="none"/>
            <a:tailEnd len="sm" w="sm" type="none"/>
          </a:ln>
        </p:spPr>
      </p:pic>
      <p:pic>
        <p:nvPicPr>
          <p:cNvPr id="484" name="Google Shape;484;p59"/>
          <p:cNvPicPr preferRelativeResize="0"/>
          <p:nvPr/>
        </p:nvPicPr>
        <p:blipFill>
          <a:blip r:embed="rId5">
            <a:alphaModFix/>
          </a:blip>
          <a:stretch>
            <a:fillRect/>
          </a:stretch>
        </p:blipFill>
        <p:spPr>
          <a:xfrm>
            <a:off x="6392800" y="2961250"/>
            <a:ext cx="2507375" cy="1769163"/>
          </a:xfrm>
          <a:prstGeom prst="rect">
            <a:avLst/>
          </a:prstGeom>
          <a:noFill/>
          <a:ln cap="flat" cmpd="sng" w="28575">
            <a:solidFill>
              <a:srgbClr val="695D46"/>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0"/>
          <p:cNvSpPr txBox="1"/>
          <p:nvPr>
            <p:ph type="title"/>
          </p:nvPr>
        </p:nvSpPr>
        <p:spPr>
          <a:xfrm>
            <a:off x="136525" y="171875"/>
            <a:ext cx="3472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MA0098.3  - JASPAR </a:t>
            </a:r>
            <a:endParaRPr/>
          </a:p>
        </p:txBody>
      </p:sp>
      <p:sp>
        <p:nvSpPr>
          <p:cNvPr id="490" name="Google Shape;490;p60"/>
          <p:cNvSpPr txBox="1"/>
          <p:nvPr>
            <p:ph idx="1" type="body"/>
          </p:nvPr>
        </p:nvSpPr>
        <p:spPr>
          <a:xfrm>
            <a:off x="261900" y="3765300"/>
            <a:ext cx="5016900" cy="895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Area Under Curve - 0.75</a:t>
            </a:r>
            <a:endParaRPr sz="1200"/>
          </a:p>
          <a:p>
            <a:pPr indent="-304800" lvl="0" marL="457200" rtl="0" algn="l">
              <a:spcBef>
                <a:spcPts val="0"/>
              </a:spcBef>
              <a:spcAft>
                <a:spcPts val="0"/>
              </a:spcAft>
              <a:buSzPts val="1200"/>
              <a:buChar char="●"/>
            </a:pPr>
            <a:r>
              <a:rPr lang="en" sz="1200"/>
              <a:t>Accuracy - 0.66</a:t>
            </a:r>
            <a:endParaRPr sz="1200"/>
          </a:p>
          <a:p>
            <a:pPr indent="-304800" lvl="0" marL="457200" rtl="0" algn="l">
              <a:spcBef>
                <a:spcPts val="0"/>
              </a:spcBef>
              <a:spcAft>
                <a:spcPts val="0"/>
              </a:spcAft>
              <a:buSzPts val="1200"/>
              <a:buChar char="●"/>
            </a:pPr>
            <a:r>
              <a:rPr lang="en" sz="1200"/>
              <a:t>Highest Accuracy for 5th Order Model</a:t>
            </a:r>
            <a:endParaRPr sz="1200"/>
          </a:p>
        </p:txBody>
      </p:sp>
      <p:pic>
        <p:nvPicPr>
          <p:cNvPr id="491" name="Google Shape;491;p60"/>
          <p:cNvPicPr preferRelativeResize="0"/>
          <p:nvPr/>
        </p:nvPicPr>
        <p:blipFill rotWithShape="1">
          <a:blip r:embed="rId3">
            <a:alphaModFix/>
          </a:blip>
          <a:srcRect b="6341" l="8058" r="2695" t="5218"/>
          <a:stretch/>
        </p:blipFill>
        <p:spPr>
          <a:xfrm>
            <a:off x="3879175" y="114300"/>
            <a:ext cx="1847125" cy="1090500"/>
          </a:xfrm>
          <a:prstGeom prst="rect">
            <a:avLst/>
          </a:prstGeom>
          <a:noFill/>
          <a:ln>
            <a:noFill/>
          </a:ln>
        </p:spPr>
      </p:pic>
      <p:sp>
        <p:nvSpPr>
          <p:cNvPr id="492" name="Google Shape;492;p60"/>
          <p:cNvSpPr txBox="1"/>
          <p:nvPr/>
        </p:nvSpPr>
        <p:spPr>
          <a:xfrm>
            <a:off x="136525" y="1344150"/>
            <a:ext cx="6229200" cy="2124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    FoldID       EventID  start_index  ... Bound  predicted  log odd score</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         A  seq_929_peak          233  ...     1          0      -8.924894</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         A  seq_888_peak           -5  ...     0          0      -5.275024</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2         A  seq_234_peak          173  ...     1          1       7.202054</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3         A  seq_703_peak           -5  ...     0          0      -2.284430</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4         A   seq_47_peak           -5  ...     0          0     -12.688222</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     ...           ...          ...  ...   ...        ...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1995      A  seq_472_peak           -5  ...     0          0      -7.479195</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1996      A  seq_488_peak          176  ...     1          0      -1.751096</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1997      A  seq_356_peak           19  ...     1          0      -7.403903</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1998      A  seq_224_peak          263  ...     1          0      -2.236263</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1999      A  seq_417_peak          133  ...     1          0     -21.421124</a:t>
            </a:r>
            <a:endParaRPr sz="1050">
              <a:solidFill>
                <a:srgbClr val="212121"/>
              </a:solidFill>
              <a:highlight>
                <a:srgbClr val="FFFFFF"/>
              </a:highlight>
              <a:latin typeface="Courier New"/>
              <a:ea typeface="Courier New"/>
              <a:cs typeface="Courier New"/>
              <a:sym typeface="Courier New"/>
            </a:endParaRPr>
          </a:p>
        </p:txBody>
      </p:sp>
      <p:pic>
        <p:nvPicPr>
          <p:cNvPr id="493" name="Google Shape;493;p60"/>
          <p:cNvPicPr preferRelativeResize="0"/>
          <p:nvPr/>
        </p:nvPicPr>
        <p:blipFill>
          <a:blip r:embed="rId4">
            <a:alphaModFix/>
          </a:blip>
          <a:stretch>
            <a:fillRect/>
          </a:stretch>
        </p:blipFill>
        <p:spPr>
          <a:xfrm>
            <a:off x="6745475" y="513052"/>
            <a:ext cx="1978825" cy="2058700"/>
          </a:xfrm>
          <a:prstGeom prst="rect">
            <a:avLst/>
          </a:prstGeom>
          <a:noFill/>
          <a:ln cap="flat" cmpd="sng" w="9525">
            <a:solidFill>
              <a:schemeClr val="dk2"/>
            </a:solidFill>
            <a:prstDash val="solid"/>
            <a:round/>
            <a:headEnd len="sm" w="sm" type="none"/>
            <a:tailEnd len="sm" w="sm" type="none"/>
          </a:ln>
        </p:spPr>
      </p:pic>
      <p:pic>
        <p:nvPicPr>
          <p:cNvPr id="494" name="Google Shape;494;p60"/>
          <p:cNvPicPr preferRelativeResize="0"/>
          <p:nvPr/>
        </p:nvPicPr>
        <p:blipFill>
          <a:blip r:embed="rId5">
            <a:alphaModFix/>
          </a:blip>
          <a:stretch>
            <a:fillRect/>
          </a:stretch>
        </p:blipFill>
        <p:spPr>
          <a:xfrm>
            <a:off x="6429550" y="2915252"/>
            <a:ext cx="2473475" cy="174524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1"/>
          <p:cNvSpPr txBox="1"/>
          <p:nvPr>
            <p:ph type="title"/>
          </p:nvPr>
        </p:nvSpPr>
        <p:spPr>
          <a:xfrm>
            <a:off x="136525" y="171875"/>
            <a:ext cx="3472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MA0138.2  - JASPAR </a:t>
            </a:r>
            <a:endParaRPr/>
          </a:p>
        </p:txBody>
      </p:sp>
      <p:sp>
        <p:nvSpPr>
          <p:cNvPr id="500" name="Google Shape;500;p61"/>
          <p:cNvSpPr txBox="1"/>
          <p:nvPr>
            <p:ph idx="1" type="body"/>
          </p:nvPr>
        </p:nvSpPr>
        <p:spPr>
          <a:xfrm>
            <a:off x="261900" y="3939625"/>
            <a:ext cx="5016900" cy="895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Area Under Curve - 1.00</a:t>
            </a:r>
            <a:endParaRPr sz="1200"/>
          </a:p>
          <a:p>
            <a:pPr indent="-304800" lvl="0" marL="457200" rtl="0" algn="l">
              <a:spcBef>
                <a:spcPts val="0"/>
              </a:spcBef>
              <a:spcAft>
                <a:spcPts val="0"/>
              </a:spcAft>
              <a:buSzPts val="1200"/>
              <a:buChar char="●"/>
            </a:pPr>
            <a:r>
              <a:rPr lang="en" sz="1200"/>
              <a:t>Accuracy - 0.747</a:t>
            </a:r>
            <a:endParaRPr sz="1200"/>
          </a:p>
          <a:p>
            <a:pPr indent="-304800" lvl="0" marL="457200" rtl="0" algn="l">
              <a:spcBef>
                <a:spcPts val="0"/>
              </a:spcBef>
              <a:spcAft>
                <a:spcPts val="0"/>
              </a:spcAft>
              <a:buSzPts val="1200"/>
              <a:buChar char="●"/>
            </a:pPr>
            <a:r>
              <a:rPr lang="en" sz="1200"/>
              <a:t>Highest Accuracy for 12th Order Model</a:t>
            </a:r>
            <a:endParaRPr sz="1200"/>
          </a:p>
        </p:txBody>
      </p:sp>
      <p:pic>
        <p:nvPicPr>
          <p:cNvPr id="501" name="Google Shape;501;p61"/>
          <p:cNvPicPr preferRelativeResize="0"/>
          <p:nvPr/>
        </p:nvPicPr>
        <p:blipFill rotWithShape="1">
          <a:blip r:embed="rId3">
            <a:alphaModFix/>
          </a:blip>
          <a:srcRect b="0" l="4232" r="0" t="0"/>
          <a:stretch/>
        </p:blipFill>
        <p:spPr>
          <a:xfrm>
            <a:off x="3609325" y="93500"/>
            <a:ext cx="2809775" cy="1007588"/>
          </a:xfrm>
          <a:prstGeom prst="rect">
            <a:avLst/>
          </a:prstGeom>
          <a:noFill/>
          <a:ln>
            <a:noFill/>
          </a:ln>
        </p:spPr>
      </p:pic>
      <p:pic>
        <p:nvPicPr>
          <p:cNvPr id="502" name="Google Shape;502;p61"/>
          <p:cNvPicPr preferRelativeResize="0"/>
          <p:nvPr/>
        </p:nvPicPr>
        <p:blipFill>
          <a:blip r:embed="rId4">
            <a:alphaModFix/>
          </a:blip>
          <a:stretch>
            <a:fillRect/>
          </a:stretch>
        </p:blipFill>
        <p:spPr>
          <a:xfrm>
            <a:off x="6331825" y="2983325"/>
            <a:ext cx="2624050" cy="1851501"/>
          </a:xfrm>
          <a:prstGeom prst="rect">
            <a:avLst/>
          </a:prstGeom>
          <a:noFill/>
          <a:ln cap="flat" cmpd="sng" w="19050">
            <a:solidFill>
              <a:schemeClr val="dk2"/>
            </a:solidFill>
            <a:prstDash val="solid"/>
            <a:round/>
            <a:headEnd len="sm" w="sm" type="none"/>
            <a:tailEnd len="sm" w="sm" type="none"/>
          </a:ln>
        </p:spPr>
      </p:pic>
      <p:pic>
        <p:nvPicPr>
          <p:cNvPr id="503" name="Google Shape;503;p61"/>
          <p:cNvPicPr preferRelativeResize="0"/>
          <p:nvPr/>
        </p:nvPicPr>
        <p:blipFill>
          <a:blip r:embed="rId5">
            <a:alphaModFix/>
          </a:blip>
          <a:stretch>
            <a:fillRect/>
          </a:stretch>
        </p:blipFill>
        <p:spPr>
          <a:xfrm>
            <a:off x="6605612" y="537550"/>
            <a:ext cx="2223850" cy="2271300"/>
          </a:xfrm>
          <a:prstGeom prst="rect">
            <a:avLst/>
          </a:prstGeom>
          <a:noFill/>
          <a:ln cap="flat" cmpd="sng" w="19050">
            <a:solidFill>
              <a:schemeClr val="dk2"/>
            </a:solidFill>
            <a:prstDash val="solid"/>
            <a:round/>
            <a:headEnd len="sm" w="sm" type="none"/>
            <a:tailEnd len="sm" w="sm" type="none"/>
          </a:ln>
        </p:spPr>
      </p:pic>
      <p:sp>
        <p:nvSpPr>
          <p:cNvPr id="504" name="Google Shape;504;p61"/>
          <p:cNvSpPr txBox="1"/>
          <p:nvPr/>
        </p:nvSpPr>
        <p:spPr>
          <a:xfrm>
            <a:off x="136525" y="1224350"/>
            <a:ext cx="6195300" cy="2609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Step:  12</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     FoldID       EventID  start_index  ... Bound  predicted  log odd score</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         A  seq_502_peak          137  ...     1          1      65.471255</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         A  seq_742_peak          171  ...     1          1      73.240184</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2         A  seq_183_peak           -5  ...     0          0     -22.442878</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3         A  seq_548_peak          196  ...     1          1      74.294207</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4         A  seq_941_peak           71  ...     1          1      84.484397</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     ...           ...          ...  ...   ...        ...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1995      A  seq_852_peak           -5  ...     0          1       8.025897</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1996      A  seq_160_peak          238  ...     1          1      52.876794</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1997      A  seq_446_peak           86  ...     1          1      51.588498</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1998      A  seq_928_peak           -5  ...     0          0      -4.314711</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1999      A  seq_118_peak          137  ...     1          1      46.451450</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21212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050">
                <a:solidFill>
                  <a:srgbClr val="212121"/>
                </a:solidFill>
                <a:highlight>
                  <a:srgbClr val="FFFFFF"/>
                </a:highlight>
                <a:latin typeface="Courier New"/>
                <a:ea typeface="Courier New"/>
                <a:cs typeface="Courier New"/>
                <a:sym typeface="Courier New"/>
              </a:rPr>
              <a:t>0.747</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2"/>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Markov models with Cross Validation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3"/>
          <p:cNvSpPr txBox="1"/>
          <p:nvPr>
            <p:ph type="title"/>
          </p:nvPr>
        </p:nvSpPr>
        <p:spPr>
          <a:xfrm>
            <a:off x="311700" y="247625"/>
            <a:ext cx="63534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Preparation</a:t>
            </a:r>
            <a:endParaRPr/>
          </a:p>
          <a:p>
            <a:pPr indent="0" lvl="0" marL="0" rtl="0" algn="l">
              <a:spcBef>
                <a:spcPts val="0"/>
              </a:spcBef>
              <a:spcAft>
                <a:spcPts val="0"/>
              </a:spcAft>
              <a:buNone/>
            </a:pPr>
            <a:r>
              <a:t/>
            </a:r>
            <a:endParaRPr/>
          </a:p>
        </p:txBody>
      </p:sp>
      <p:sp>
        <p:nvSpPr>
          <p:cNvPr id="515" name="Google Shape;515;p63"/>
          <p:cNvSpPr txBox="1"/>
          <p:nvPr>
            <p:ph idx="1" type="body"/>
          </p:nvPr>
        </p:nvSpPr>
        <p:spPr>
          <a:xfrm>
            <a:off x="510925" y="920400"/>
            <a:ext cx="6154200" cy="37059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600">
                <a:solidFill>
                  <a:srgbClr val="000000"/>
                </a:solidFill>
              </a:rPr>
              <a:t>- PWM is created using the PFM from Jaspar</a:t>
            </a:r>
            <a:endParaRPr sz="1600">
              <a:solidFill>
                <a:srgbClr val="000000"/>
              </a:solidFill>
            </a:endParaRPr>
          </a:p>
          <a:p>
            <a:pPr indent="0" lvl="0" marL="0" rtl="0" algn="l">
              <a:lnSpc>
                <a:spcPct val="90000"/>
              </a:lnSpc>
              <a:spcBef>
                <a:spcPts val="0"/>
              </a:spcBef>
              <a:spcAft>
                <a:spcPts val="0"/>
              </a:spcAft>
              <a:buNone/>
            </a:pPr>
            <a:r>
              <a:t/>
            </a:r>
            <a:endParaRPr sz="1600">
              <a:solidFill>
                <a:srgbClr val="000000"/>
              </a:solidFill>
            </a:endParaRPr>
          </a:p>
          <a:p>
            <a:pPr indent="0" lvl="0" marL="0" rtl="0" algn="l">
              <a:lnSpc>
                <a:spcPct val="90000"/>
              </a:lnSpc>
              <a:spcBef>
                <a:spcPts val="0"/>
              </a:spcBef>
              <a:spcAft>
                <a:spcPts val="0"/>
              </a:spcAft>
              <a:buNone/>
            </a:pPr>
            <a:r>
              <a:rPr lang="en" sz="1600">
                <a:solidFill>
                  <a:srgbClr val="000000"/>
                </a:solidFill>
              </a:rPr>
              <a:t>- From the PWM we create the motifs</a:t>
            </a:r>
            <a:endParaRPr sz="1600">
              <a:solidFill>
                <a:srgbClr val="000000"/>
              </a:solidFill>
            </a:endParaRPr>
          </a:p>
          <a:p>
            <a:pPr indent="0" lvl="0" marL="0" rtl="0" algn="l">
              <a:lnSpc>
                <a:spcPct val="90000"/>
              </a:lnSpc>
              <a:spcBef>
                <a:spcPts val="0"/>
              </a:spcBef>
              <a:spcAft>
                <a:spcPts val="0"/>
              </a:spcAft>
              <a:buNone/>
            </a:pPr>
            <a:r>
              <a:t/>
            </a:r>
            <a:endParaRPr sz="1600">
              <a:solidFill>
                <a:srgbClr val="000000"/>
              </a:solidFill>
            </a:endParaRPr>
          </a:p>
          <a:p>
            <a:pPr indent="0" lvl="0" marL="0" rtl="0" algn="l">
              <a:lnSpc>
                <a:spcPct val="90000"/>
              </a:lnSpc>
              <a:spcBef>
                <a:spcPts val="0"/>
              </a:spcBef>
              <a:spcAft>
                <a:spcPts val="0"/>
              </a:spcAft>
              <a:buNone/>
            </a:pPr>
            <a:r>
              <a:rPr lang="en" sz="1600">
                <a:solidFill>
                  <a:srgbClr val="000000"/>
                </a:solidFill>
              </a:rPr>
              <a:t>- The background data is 0.25 ACGT</a:t>
            </a:r>
            <a:endParaRPr sz="1600">
              <a:solidFill>
                <a:srgbClr val="000000"/>
              </a:solidFill>
            </a:endParaRPr>
          </a:p>
          <a:p>
            <a:pPr indent="0" lvl="0" marL="0" rtl="0" algn="l">
              <a:lnSpc>
                <a:spcPct val="90000"/>
              </a:lnSpc>
              <a:spcBef>
                <a:spcPts val="0"/>
              </a:spcBef>
              <a:spcAft>
                <a:spcPts val="0"/>
              </a:spcAft>
              <a:buNone/>
            </a:pPr>
            <a:r>
              <a:t/>
            </a:r>
            <a:endParaRPr sz="1600">
              <a:solidFill>
                <a:srgbClr val="000000"/>
              </a:solidFill>
            </a:endParaRPr>
          </a:p>
          <a:p>
            <a:pPr indent="0" lvl="0" marL="0" rtl="0" algn="l">
              <a:lnSpc>
                <a:spcPct val="90000"/>
              </a:lnSpc>
              <a:spcBef>
                <a:spcPts val="0"/>
              </a:spcBef>
              <a:spcAft>
                <a:spcPts val="0"/>
              </a:spcAft>
              <a:buNone/>
            </a:pPr>
            <a:r>
              <a:rPr lang="en" sz="1600">
                <a:solidFill>
                  <a:srgbClr val="000000"/>
                </a:solidFill>
              </a:rPr>
              <a:t>- Generated motifs from the PPM to append to background sequences</a:t>
            </a:r>
            <a:endParaRPr sz="1600">
              <a:solidFill>
                <a:srgbClr val="000000"/>
              </a:solidFill>
            </a:endParaRPr>
          </a:p>
          <a:p>
            <a:pPr indent="0" lvl="0" marL="0" rtl="0" algn="l">
              <a:lnSpc>
                <a:spcPct val="90000"/>
              </a:lnSpc>
              <a:spcBef>
                <a:spcPts val="0"/>
              </a:spcBef>
              <a:spcAft>
                <a:spcPts val="0"/>
              </a:spcAft>
              <a:buNone/>
            </a:pPr>
            <a:r>
              <a:t/>
            </a:r>
            <a:endParaRPr sz="1600">
              <a:solidFill>
                <a:srgbClr val="000000"/>
              </a:solidFill>
            </a:endParaRPr>
          </a:p>
          <a:p>
            <a:pPr indent="0" lvl="0" marL="0" rtl="0" algn="l">
              <a:lnSpc>
                <a:spcPct val="90000"/>
              </a:lnSpc>
              <a:spcBef>
                <a:spcPts val="0"/>
              </a:spcBef>
              <a:spcAft>
                <a:spcPts val="0"/>
              </a:spcAft>
              <a:buNone/>
            </a:pPr>
            <a:r>
              <a:rPr lang="en" sz="1600">
                <a:solidFill>
                  <a:srgbClr val="000000"/>
                </a:solidFill>
              </a:rPr>
              <a:t>- Generated 1 motif file embedding the motif in it and 1 non motif file  </a:t>
            </a:r>
            <a:endParaRPr sz="1600">
              <a:solidFill>
                <a:srgbClr val="000000"/>
              </a:solidFill>
            </a:endParaRPr>
          </a:p>
          <a:p>
            <a:pPr indent="0" lvl="0" marL="0" rtl="0" algn="l">
              <a:lnSpc>
                <a:spcPct val="105000"/>
              </a:lnSpc>
              <a:spcBef>
                <a:spcPts val="0"/>
              </a:spcBef>
              <a:spcAft>
                <a:spcPts val="0"/>
              </a:spcAft>
              <a:buNone/>
            </a:pPr>
            <a:r>
              <a:t/>
            </a:r>
            <a:endParaRPr sz="1500"/>
          </a:p>
          <a:p>
            <a:pPr indent="0" lvl="0" marL="0" rtl="0" algn="l">
              <a:lnSpc>
                <a:spcPct val="105000"/>
              </a:lnSpc>
              <a:spcBef>
                <a:spcPts val="1200"/>
              </a:spcBef>
              <a:spcAft>
                <a:spcPts val="0"/>
              </a:spcAft>
              <a:buNone/>
            </a:pPr>
            <a:r>
              <a:rPr b="1" lang="en" sz="1700"/>
              <a:t>Non Motif File Length: 314</a:t>
            </a:r>
            <a:endParaRPr b="1" sz="1700"/>
          </a:p>
          <a:p>
            <a:pPr indent="0" lvl="0" marL="0" rtl="0" algn="l">
              <a:lnSpc>
                <a:spcPct val="105000"/>
              </a:lnSpc>
              <a:spcBef>
                <a:spcPts val="1200"/>
              </a:spcBef>
              <a:spcAft>
                <a:spcPts val="0"/>
              </a:spcAft>
              <a:buNone/>
            </a:pPr>
            <a:r>
              <a:rPr b="1" lang="en" sz="1700"/>
              <a:t>Motif File Length : 300</a:t>
            </a:r>
            <a:endParaRPr b="1" sz="1700"/>
          </a:p>
          <a:p>
            <a:pPr indent="0" lvl="0" marL="0" rtl="0" algn="l">
              <a:lnSpc>
                <a:spcPct val="105000"/>
              </a:lnSpc>
              <a:spcBef>
                <a:spcPts val="1200"/>
              </a:spcBef>
              <a:spcAft>
                <a:spcPts val="1200"/>
              </a:spcAft>
              <a:buNone/>
            </a:pPr>
            <a:r>
              <a:rPr b="1" lang="en" sz="1700"/>
              <a:t>Length of Motif:14</a:t>
            </a:r>
            <a:endParaRPr b="1" sz="1700"/>
          </a:p>
        </p:txBody>
      </p:sp>
      <p:sp>
        <p:nvSpPr>
          <p:cNvPr id="516" name="Google Shape;516;p63"/>
          <p:cNvSpPr/>
          <p:nvPr/>
        </p:nvSpPr>
        <p:spPr>
          <a:xfrm>
            <a:off x="7107075" y="438575"/>
            <a:ext cx="1203600" cy="4611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PFM</a:t>
            </a:r>
            <a:endParaRPr/>
          </a:p>
        </p:txBody>
      </p:sp>
      <p:sp>
        <p:nvSpPr>
          <p:cNvPr id="517" name="Google Shape;517;p63"/>
          <p:cNvSpPr/>
          <p:nvPr/>
        </p:nvSpPr>
        <p:spPr>
          <a:xfrm>
            <a:off x="7107075" y="2217288"/>
            <a:ext cx="1203600" cy="4611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Motifs</a:t>
            </a:r>
            <a:endParaRPr/>
          </a:p>
        </p:txBody>
      </p:sp>
      <p:sp>
        <p:nvSpPr>
          <p:cNvPr id="518" name="Google Shape;518;p63"/>
          <p:cNvSpPr/>
          <p:nvPr/>
        </p:nvSpPr>
        <p:spPr>
          <a:xfrm>
            <a:off x="7107075" y="1346228"/>
            <a:ext cx="1203600" cy="4245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PWM</a:t>
            </a:r>
            <a:endParaRPr/>
          </a:p>
        </p:txBody>
      </p:sp>
      <p:cxnSp>
        <p:nvCxnSpPr>
          <p:cNvPr id="519" name="Google Shape;519;p63"/>
          <p:cNvCxnSpPr>
            <a:stCxn id="516" idx="2"/>
            <a:endCxn id="518" idx="0"/>
          </p:cNvCxnSpPr>
          <p:nvPr/>
        </p:nvCxnSpPr>
        <p:spPr>
          <a:xfrm>
            <a:off x="7708875" y="899675"/>
            <a:ext cx="0" cy="446700"/>
          </a:xfrm>
          <a:prstGeom prst="straightConnector1">
            <a:avLst/>
          </a:prstGeom>
          <a:noFill/>
          <a:ln cap="flat" cmpd="sng" w="9525">
            <a:solidFill>
              <a:schemeClr val="dk2"/>
            </a:solidFill>
            <a:prstDash val="solid"/>
            <a:round/>
            <a:headEnd len="med" w="med" type="none"/>
            <a:tailEnd len="med" w="med" type="triangle"/>
          </a:ln>
        </p:spPr>
      </p:cxnSp>
      <p:cxnSp>
        <p:nvCxnSpPr>
          <p:cNvPr id="520" name="Google Shape;520;p63"/>
          <p:cNvCxnSpPr>
            <a:stCxn id="518" idx="2"/>
            <a:endCxn id="517" idx="0"/>
          </p:cNvCxnSpPr>
          <p:nvPr/>
        </p:nvCxnSpPr>
        <p:spPr>
          <a:xfrm>
            <a:off x="7708875" y="1770728"/>
            <a:ext cx="0" cy="446700"/>
          </a:xfrm>
          <a:prstGeom prst="straightConnector1">
            <a:avLst/>
          </a:prstGeom>
          <a:noFill/>
          <a:ln cap="flat" cmpd="sng" w="9525">
            <a:solidFill>
              <a:schemeClr val="dk2"/>
            </a:solidFill>
            <a:prstDash val="solid"/>
            <a:round/>
            <a:headEnd len="med" w="med" type="none"/>
            <a:tailEnd len="med" w="med" type="triangle"/>
          </a:ln>
        </p:spPr>
      </p:cxnSp>
      <p:sp>
        <p:nvSpPr>
          <p:cNvPr id="521" name="Google Shape;521;p63"/>
          <p:cNvSpPr/>
          <p:nvPr/>
        </p:nvSpPr>
        <p:spPr>
          <a:xfrm>
            <a:off x="6737400" y="3223975"/>
            <a:ext cx="1747800" cy="469500"/>
          </a:xfrm>
          <a:prstGeom prst="flowChartAlternateProcess">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Data Preparation</a:t>
            </a:r>
            <a:endParaRPr/>
          </a:p>
        </p:txBody>
      </p:sp>
      <p:sp>
        <p:nvSpPr>
          <p:cNvPr id="522" name="Google Shape;522;p63"/>
          <p:cNvSpPr/>
          <p:nvPr/>
        </p:nvSpPr>
        <p:spPr>
          <a:xfrm>
            <a:off x="6430588" y="3997525"/>
            <a:ext cx="934200" cy="7074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Motif  File</a:t>
            </a:r>
            <a:endParaRPr/>
          </a:p>
        </p:txBody>
      </p:sp>
      <p:sp>
        <p:nvSpPr>
          <p:cNvPr id="523" name="Google Shape;523;p63"/>
          <p:cNvSpPr/>
          <p:nvPr/>
        </p:nvSpPr>
        <p:spPr>
          <a:xfrm>
            <a:off x="7588413" y="3997525"/>
            <a:ext cx="1203600" cy="628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Non motif file</a:t>
            </a:r>
            <a:endParaRPr/>
          </a:p>
        </p:txBody>
      </p:sp>
      <p:cxnSp>
        <p:nvCxnSpPr>
          <p:cNvPr id="524" name="Google Shape;524;p63"/>
          <p:cNvCxnSpPr>
            <a:stCxn id="521" idx="2"/>
            <a:endCxn id="523" idx="0"/>
          </p:cNvCxnSpPr>
          <p:nvPr/>
        </p:nvCxnSpPr>
        <p:spPr>
          <a:xfrm>
            <a:off x="7611300" y="3693475"/>
            <a:ext cx="579000" cy="304200"/>
          </a:xfrm>
          <a:prstGeom prst="straightConnector1">
            <a:avLst/>
          </a:prstGeom>
          <a:noFill/>
          <a:ln cap="flat" cmpd="sng" w="9525">
            <a:solidFill>
              <a:schemeClr val="dk2"/>
            </a:solidFill>
            <a:prstDash val="solid"/>
            <a:round/>
            <a:headEnd len="med" w="med" type="none"/>
            <a:tailEnd len="med" w="med" type="triangle"/>
          </a:ln>
        </p:spPr>
      </p:cxnSp>
      <p:cxnSp>
        <p:nvCxnSpPr>
          <p:cNvPr id="525" name="Google Shape;525;p63"/>
          <p:cNvCxnSpPr>
            <a:stCxn id="521" idx="2"/>
            <a:endCxn id="522" idx="0"/>
          </p:cNvCxnSpPr>
          <p:nvPr/>
        </p:nvCxnSpPr>
        <p:spPr>
          <a:xfrm flipH="1">
            <a:off x="6897600" y="3693475"/>
            <a:ext cx="713700" cy="304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nvSpPr>
        <p:spPr>
          <a:xfrm>
            <a:off x="537475" y="1061325"/>
            <a:ext cx="5958000" cy="32940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u="sng">
                <a:latin typeface="Calibri"/>
                <a:ea typeface="Calibri"/>
                <a:cs typeface="Calibri"/>
                <a:sym typeface="Calibri"/>
              </a:rPr>
              <a:t>Topologically associating domains </a:t>
            </a:r>
            <a:r>
              <a:rPr b="1" lang="en" sz="2100" u="sng">
                <a:latin typeface="Calibri"/>
                <a:ea typeface="Calibri"/>
                <a:cs typeface="Calibri"/>
                <a:sym typeface="Calibri"/>
              </a:rPr>
              <a:t>(TADs):</a:t>
            </a:r>
            <a:endParaRPr b="1" sz="2100" u="sng">
              <a:latin typeface="Calibri"/>
              <a:ea typeface="Calibri"/>
              <a:cs typeface="Calibri"/>
              <a:sym typeface="Calibri"/>
            </a:endParaRPr>
          </a:p>
          <a:p>
            <a:pPr indent="0" lvl="0" marL="0" rtl="0" algn="l">
              <a:spcBef>
                <a:spcPts val="0"/>
              </a:spcBef>
              <a:spcAft>
                <a:spcPts val="0"/>
              </a:spcAft>
              <a:buNone/>
            </a:pPr>
            <a:r>
              <a:t/>
            </a:r>
            <a:endParaRPr b="1" sz="2100" u="sng">
              <a:latin typeface="Calibri"/>
              <a:ea typeface="Calibri"/>
              <a:cs typeface="Calibri"/>
              <a:sym typeface="Calibri"/>
            </a:endParaRPr>
          </a:p>
          <a:p>
            <a:pPr indent="-355600" lvl="0" marL="457200" rtl="0" algn="l">
              <a:spcBef>
                <a:spcPts val="0"/>
              </a:spcBef>
              <a:spcAft>
                <a:spcPts val="0"/>
              </a:spcAft>
              <a:buSzPts val="2000"/>
              <a:buFont typeface="Calibri"/>
              <a:buChar char="●"/>
            </a:pPr>
            <a:r>
              <a:rPr lang="en" sz="2000">
                <a:latin typeface="Calibri"/>
                <a:ea typeface="Calibri"/>
                <a:cs typeface="Calibri"/>
                <a:sym typeface="Calibri"/>
              </a:rPr>
              <a:t>Extremely interacting regions of the genomes</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 sz="2000">
                <a:latin typeface="Calibri"/>
                <a:ea typeface="Calibri"/>
                <a:cs typeface="Calibri"/>
                <a:sym typeface="Calibri"/>
              </a:rPr>
              <a:t>In charge of a collection of genes</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 sz="2000">
                <a:latin typeface="Calibri"/>
                <a:ea typeface="Calibri"/>
                <a:cs typeface="Calibri"/>
                <a:sym typeface="Calibri"/>
              </a:rPr>
              <a:t>Self-interacting domains found in the 3D genome organization</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 sz="2000">
                <a:latin typeface="Calibri"/>
                <a:ea typeface="Calibri"/>
                <a:cs typeface="Calibri"/>
                <a:sym typeface="Calibri"/>
              </a:rPr>
              <a:t>2800 and 3741 TADs in primary human blood cell types.</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 sz="2000">
                <a:latin typeface="Calibri"/>
                <a:ea typeface="Calibri"/>
                <a:cs typeface="Calibri"/>
                <a:sym typeface="Calibri"/>
              </a:rPr>
              <a:t>TAD disruption can result in altered gene expression - cancer / genetic diseases</a:t>
            </a:r>
            <a:endParaRPr sz="2000">
              <a:latin typeface="Calibri"/>
              <a:ea typeface="Calibri"/>
              <a:cs typeface="Calibri"/>
              <a:sym typeface="Calibri"/>
            </a:endParaRPr>
          </a:p>
        </p:txBody>
      </p:sp>
      <p:pic>
        <p:nvPicPr>
          <p:cNvPr id="201" name="Google Shape;201;p28"/>
          <p:cNvPicPr preferRelativeResize="0"/>
          <p:nvPr/>
        </p:nvPicPr>
        <p:blipFill>
          <a:blip r:embed="rId3">
            <a:alphaModFix/>
          </a:blip>
          <a:stretch>
            <a:fillRect/>
          </a:stretch>
        </p:blipFill>
        <p:spPr>
          <a:xfrm>
            <a:off x="6902950" y="1061325"/>
            <a:ext cx="1490074" cy="1418049"/>
          </a:xfrm>
          <a:prstGeom prst="rect">
            <a:avLst/>
          </a:prstGeom>
          <a:noFill/>
          <a:ln cap="flat" cmpd="sng" w="19050">
            <a:solidFill>
              <a:srgbClr val="695D46"/>
            </a:solidFill>
            <a:prstDash val="solid"/>
            <a:round/>
            <a:headEnd len="sm" w="sm" type="none"/>
            <a:tailEnd len="sm" w="sm" type="none"/>
          </a:ln>
        </p:spPr>
      </p:pic>
      <p:pic>
        <p:nvPicPr>
          <p:cNvPr id="202" name="Google Shape;202;p28"/>
          <p:cNvPicPr preferRelativeResize="0"/>
          <p:nvPr/>
        </p:nvPicPr>
        <p:blipFill>
          <a:blip r:embed="rId4">
            <a:alphaModFix/>
          </a:blip>
          <a:stretch>
            <a:fillRect/>
          </a:stretch>
        </p:blipFill>
        <p:spPr>
          <a:xfrm>
            <a:off x="6902950" y="2792287"/>
            <a:ext cx="1587825" cy="2001863"/>
          </a:xfrm>
          <a:prstGeom prst="rect">
            <a:avLst/>
          </a:prstGeom>
          <a:noFill/>
          <a:ln cap="flat" cmpd="sng" w="19050">
            <a:solidFill>
              <a:srgbClr val="695D46"/>
            </a:solidFill>
            <a:prstDash val="solid"/>
            <a:round/>
            <a:headEnd len="sm" w="sm" type="none"/>
            <a:tailEnd len="sm" w="sm" type="none"/>
          </a:ln>
        </p:spPr>
      </p:pic>
      <p:pic>
        <p:nvPicPr>
          <p:cNvPr id="203" name="Google Shape;203;p28"/>
          <p:cNvPicPr preferRelativeResize="0"/>
          <p:nvPr/>
        </p:nvPicPr>
        <p:blipFill>
          <a:blip r:embed="rId5">
            <a:alphaModFix/>
          </a:blip>
          <a:stretch>
            <a:fillRect/>
          </a:stretch>
        </p:blipFill>
        <p:spPr>
          <a:xfrm>
            <a:off x="8175656" y="255986"/>
            <a:ext cx="701645" cy="75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1000"/>
                                        <p:tgtEl>
                                          <p:spTgt spid="20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4"/>
          <p:cNvSpPr txBox="1"/>
          <p:nvPr>
            <p:ph type="title"/>
          </p:nvPr>
        </p:nvSpPr>
        <p:spPr>
          <a:xfrm>
            <a:off x="655000" y="3117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Cross Validation</a:t>
            </a:r>
            <a:endParaRPr/>
          </a:p>
        </p:txBody>
      </p:sp>
      <p:sp>
        <p:nvSpPr>
          <p:cNvPr id="531" name="Google Shape;531;p64"/>
          <p:cNvSpPr txBox="1"/>
          <p:nvPr>
            <p:ph idx="1" type="body"/>
          </p:nvPr>
        </p:nvSpPr>
        <p:spPr>
          <a:xfrm>
            <a:off x="311700" y="1266325"/>
            <a:ext cx="4536000" cy="3302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Took the 2 datasets - motif and non-motif and got the splits.</a:t>
            </a:r>
            <a:endParaRPr sz="1700"/>
          </a:p>
          <a:p>
            <a:pPr indent="-336550" lvl="0" marL="457200" rtl="0" algn="l">
              <a:spcBef>
                <a:spcPts val="0"/>
              </a:spcBef>
              <a:spcAft>
                <a:spcPts val="0"/>
              </a:spcAft>
              <a:buSzPts val="1700"/>
              <a:buChar char="●"/>
            </a:pPr>
            <a:r>
              <a:rPr lang="en" sz="1700"/>
              <a:t>Size of splits=10 </a:t>
            </a:r>
            <a:endParaRPr sz="1700"/>
          </a:p>
          <a:p>
            <a:pPr indent="-336550" lvl="0" marL="457200" rtl="0" algn="l">
              <a:spcBef>
                <a:spcPts val="0"/>
              </a:spcBef>
              <a:spcAft>
                <a:spcPts val="0"/>
              </a:spcAft>
              <a:buSzPts val="1700"/>
              <a:buChar char="●"/>
            </a:pPr>
            <a:r>
              <a:rPr lang="en" sz="1700"/>
              <a:t>At every iteration, we took the  train data from the split of both datasets and made 2 Markov models</a:t>
            </a:r>
            <a:endParaRPr sz="1700"/>
          </a:p>
          <a:p>
            <a:pPr indent="-336550" lvl="0" marL="457200" rtl="0" algn="l">
              <a:spcBef>
                <a:spcPts val="0"/>
              </a:spcBef>
              <a:spcAft>
                <a:spcPts val="0"/>
              </a:spcAft>
              <a:buSzPts val="1700"/>
              <a:buChar char="●"/>
            </a:pPr>
            <a:r>
              <a:rPr lang="en" sz="1700"/>
              <a:t>Combined the test data from each split of both datasets</a:t>
            </a:r>
            <a:endParaRPr sz="1700"/>
          </a:p>
          <a:p>
            <a:pPr indent="-336550" lvl="0" marL="457200" rtl="0" algn="l">
              <a:spcBef>
                <a:spcPts val="0"/>
              </a:spcBef>
              <a:spcAft>
                <a:spcPts val="0"/>
              </a:spcAft>
              <a:buSzPts val="1700"/>
              <a:buChar char="●"/>
            </a:pPr>
            <a:r>
              <a:rPr b="1" lang="en" sz="1700" u="sng">
                <a:solidFill>
                  <a:schemeClr val="hlink"/>
                </a:solidFill>
                <a:latin typeface="Arial"/>
                <a:ea typeface="Arial"/>
                <a:cs typeface="Arial"/>
                <a:sym typeface="Arial"/>
                <a:hlinkClick r:id="rId3"/>
              </a:rPr>
              <a:t>sklearn.model_selection</a:t>
            </a:r>
            <a:r>
              <a:rPr b="1" lang="en" sz="1700">
                <a:solidFill>
                  <a:srgbClr val="000000"/>
                </a:solidFill>
                <a:latin typeface="Arial"/>
                <a:ea typeface="Arial"/>
                <a:cs typeface="Arial"/>
                <a:sym typeface="Arial"/>
              </a:rPr>
              <a:t>.KFold</a:t>
            </a:r>
            <a:endParaRPr b="1" sz="1700">
              <a:solidFill>
                <a:srgbClr val="000000"/>
              </a:solidFill>
              <a:latin typeface="Arial"/>
              <a:ea typeface="Arial"/>
              <a:cs typeface="Arial"/>
              <a:sym typeface="Arial"/>
            </a:endParaRPr>
          </a:p>
          <a:p>
            <a:pPr indent="0" lvl="0" marL="457200" rtl="0" algn="l">
              <a:spcBef>
                <a:spcPts val="600"/>
              </a:spcBef>
              <a:spcAft>
                <a:spcPts val="0"/>
              </a:spcAft>
              <a:buNone/>
            </a:pPr>
            <a:r>
              <a:rPr lang="en" sz="1700"/>
              <a:t> </a:t>
            </a:r>
            <a:endParaRPr sz="1700"/>
          </a:p>
          <a:p>
            <a:pPr indent="0" lvl="0" marL="0" rtl="0" algn="l">
              <a:spcBef>
                <a:spcPts val="1200"/>
              </a:spcBef>
              <a:spcAft>
                <a:spcPts val="1200"/>
              </a:spcAft>
              <a:buNone/>
            </a:pPr>
            <a:r>
              <a:t/>
            </a:r>
            <a:endParaRPr sz="1700"/>
          </a:p>
        </p:txBody>
      </p:sp>
      <p:pic>
        <p:nvPicPr>
          <p:cNvPr id="532" name="Google Shape;532;p64"/>
          <p:cNvPicPr preferRelativeResize="0"/>
          <p:nvPr/>
        </p:nvPicPr>
        <p:blipFill rotWithShape="1">
          <a:blip r:embed="rId4">
            <a:alphaModFix/>
          </a:blip>
          <a:srcRect b="30404" l="0" r="0" t="10855"/>
          <a:stretch/>
        </p:blipFill>
        <p:spPr>
          <a:xfrm>
            <a:off x="4899125" y="530274"/>
            <a:ext cx="3984501" cy="2344425"/>
          </a:xfrm>
          <a:prstGeom prst="rect">
            <a:avLst/>
          </a:prstGeom>
          <a:noFill/>
          <a:ln>
            <a:noFill/>
          </a:ln>
        </p:spPr>
      </p:pic>
      <p:pic>
        <p:nvPicPr>
          <p:cNvPr id="533" name="Google Shape;533;p64"/>
          <p:cNvPicPr preferRelativeResize="0"/>
          <p:nvPr/>
        </p:nvPicPr>
        <p:blipFill>
          <a:blip r:embed="rId5">
            <a:alphaModFix/>
          </a:blip>
          <a:stretch>
            <a:fillRect/>
          </a:stretch>
        </p:blipFill>
        <p:spPr>
          <a:xfrm>
            <a:off x="5413475" y="3098070"/>
            <a:ext cx="2955824" cy="1612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5"/>
          <p:cNvSpPr txBox="1"/>
          <p:nvPr>
            <p:ph type="title"/>
          </p:nvPr>
        </p:nvSpPr>
        <p:spPr>
          <a:xfrm>
            <a:off x="398750" y="378052"/>
            <a:ext cx="3468000" cy="67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t>Flow Diagram</a:t>
            </a:r>
            <a:endParaRPr b="1" u="sng"/>
          </a:p>
        </p:txBody>
      </p:sp>
      <p:sp>
        <p:nvSpPr>
          <p:cNvPr id="539" name="Google Shape;539;p65"/>
          <p:cNvSpPr/>
          <p:nvPr/>
        </p:nvSpPr>
        <p:spPr>
          <a:xfrm>
            <a:off x="4250169" y="359663"/>
            <a:ext cx="838200" cy="5931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Start</a:t>
            </a:r>
            <a:endParaRPr/>
          </a:p>
        </p:txBody>
      </p:sp>
      <p:sp>
        <p:nvSpPr>
          <p:cNvPr id="540" name="Google Shape;540;p65"/>
          <p:cNvSpPr/>
          <p:nvPr/>
        </p:nvSpPr>
        <p:spPr>
          <a:xfrm>
            <a:off x="2085472" y="1452686"/>
            <a:ext cx="2313300" cy="4074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Markov Model on Motif</a:t>
            </a:r>
            <a:endParaRPr/>
          </a:p>
        </p:txBody>
      </p:sp>
      <p:sp>
        <p:nvSpPr>
          <p:cNvPr id="541" name="Google Shape;541;p65"/>
          <p:cNvSpPr/>
          <p:nvPr/>
        </p:nvSpPr>
        <p:spPr>
          <a:xfrm>
            <a:off x="5323567" y="1420811"/>
            <a:ext cx="2586000" cy="4074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Markov Model on Non Motif</a:t>
            </a:r>
            <a:endParaRPr/>
          </a:p>
        </p:txBody>
      </p:sp>
      <p:cxnSp>
        <p:nvCxnSpPr>
          <p:cNvPr id="542" name="Google Shape;542;p65"/>
          <p:cNvCxnSpPr>
            <a:stCxn id="539" idx="4"/>
            <a:endCxn id="539" idx="4"/>
          </p:cNvCxnSpPr>
          <p:nvPr/>
        </p:nvCxnSpPr>
        <p:spPr>
          <a:xfrm>
            <a:off x="4669269" y="952763"/>
            <a:ext cx="0" cy="0"/>
          </a:xfrm>
          <a:prstGeom prst="straightConnector1">
            <a:avLst/>
          </a:prstGeom>
          <a:noFill/>
          <a:ln cap="flat" cmpd="sng" w="9525">
            <a:solidFill>
              <a:schemeClr val="dk2"/>
            </a:solidFill>
            <a:prstDash val="solid"/>
            <a:round/>
            <a:headEnd len="med" w="med" type="none"/>
            <a:tailEnd len="med" w="med" type="none"/>
          </a:ln>
        </p:spPr>
      </p:cxnSp>
      <p:cxnSp>
        <p:nvCxnSpPr>
          <p:cNvPr id="543" name="Google Shape;543;p65"/>
          <p:cNvCxnSpPr>
            <a:stCxn id="539" idx="4"/>
            <a:endCxn id="539" idx="4"/>
          </p:cNvCxnSpPr>
          <p:nvPr/>
        </p:nvCxnSpPr>
        <p:spPr>
          <a:xfrm>
            <a:off x="4669269" y="952763"/>
            <a:ext cx="0" cy="0"/>
          </a:xfrm>
          <a:prstGeom prst="straightConnector1">
            <a:avLst/>
          </a:prstGeom>
          <a:noFill/>
          <a:ln cap="flat" cmpd="sng" w="9525">
            <a:solidFill>
              <a:schemeClr val="dk2"/>
            </a:solidFill>
            <a:prstDash val="solid"/>
            <a:round/>
            <a:headEnd len="med" w="med" type="none"/>
            <a:tailEnd len="med" w="med" type="none"/>
          </a:ln>
        </p:spPr>
      </p:cxnSp>
      <p:cxnSp>
        <p:nvCxnSpPr>
          <p:cNvPr id="544" name="Google Shape;544;p65"/>
          <p:cNvCxnSpPr>
            <a:stCxn id="539" idx="4"/>
            <a:endCxn id="541" idx="0"/>
          </p:cNvCxnSpPr>
          <p:nvPr/>
        </p:nvCxnSpPr>
        <p:spPr>
          <a:xfrm flipH="1" rot="-5400000">
            <a:off x="5408919" y="213113"/>
            <a:ext cx="468000" cy="1947300"/>
          </a:xfrm>
          <a:prstGeom prst="bentConnector3">
            <a:avLst>
              <a:gd fmla="val 49987" name="adj1"/>
            </a:avLst>
          </a:prstGeom>
          <a:noFill/>
          <a:ln cap="flat" cmpd="sng" w="9525">
            <a:solidFill>
              <a:schemeClr val="dk2"/>
            </a:solidFill>
            <a:prstDash val="solid"/>
            <a:round/>
            <a:headEnd len="med" w="med" type="none"/>
            <a:tailEnd len="med" w="med" type="none"/>
          </a:ln>
        </p:spPr>
      </p:cxnSp>
      <p:cxnSp>
        <p:nvCxnSpPr>
          <p:cNvPr id="545" name="Google Shape;545;p65"/>
          <p:cNvCxnSpPr>
            <a:stCxn id="539" idx="4"/>
            <a:endCxn id="540" idx="0"/>
          </p:cNvCxnSpPr>
          <p:nvPr/>
        </p:nvCxnSpPr>
        <p:spPr>
          <a:xfrm rot="5400000">
            <a:off x="3705819" y="489113"/>
            <a:ext cx="499800" cy="1427100"/>
          </a:xfrm>
          <a:prstGeom prst="bentConnector3">
            <a:avLst>
              <a:gd fmla="val 49988" name="adj1"/>
            </a:avLst>
          </a:prstGeom>
          <a:noFill/>
          <a:ln cap="flat" cmpd="sng" w="9525">
            <a:solidFill>
              <a:schemeClr val="dk2"/>
            </a:solidFill>
            <a:prstDash val="solid"/>
            <a:round/>
            <a:headEnd len="med" w="med" type="none"/>
            <a:tailEnd len="med" w="med" type="none"/>
          </a:ln>
        </p:spPr>
      </p:cxnSp>
      <p:sp>
        <p:nvSpPr>
          <p:cNvPr id="546" name="Google Shape;546;p65"/>
          <p:cNvSpPr txBox="1"/>
          <p:nvPr/>
        </p:nvSpPr>
        <p:spPr>
          <a:xfrm>
            <a:off x="4307019" y="1182958"/>
            <a:ext cx="95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Training</a:t>
            </a:r>
            <a:endParaRPr>
              <a:latin typeface="Open Sans"/>
              <a:ea typeface="Open Sans"/>
              <a:cs typeface="Open Sans"/>
              <a:sym typeface="Open Sans"/>
            </a:endParaRPr>
          </a:p>
        </p:txBody>
      </p:sp>
      <p:sp>
        <p:nvSpPr>
          <p:cNvPr id="547" name="Google Shape;547;p65"/>
          <p:cNvSpPr/>
          <p:nvPr/>
        </p:nvSpPr>
        <p:spPr>
          <a:xfrm>
            <a:off x="398738" y="4226200"/>
            <a:ext cx="1150800" cy="527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Motif Class</a:t>
            </a:r>
            <a:endParaRPr/>
          </a:p>
        </p:txBody>
      </p:sp>
      <p:sp>
        <p:nvSpPr>
          <p:cNvPr id="548" name="Google Shape;548;p65"/>
          <p:cNvSpPr/>
          <p:nvPr/>
        </p:nvSpPr>
        <p:spPr>
          <a:xfrm>
            <a:off x="7119787" y="4256738"/>
            <a:ext cx="1699500" cy="5271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Non Motif Class</a:t>
            </a:r>
            <a:endParaRPr/>
          </a:p>
        </p:txBody>
      </p:sp>
      <p:sp>
        <p:nvSpPr>
          <p:cNvPr id="549" name="Google Shape;549;p65"/>
          <p:cNvSpPr/>
          <p:nvPr/>
        </p:nvSpPr>
        <p:spPr>
          <a:xfrm>
            <a:off x="3731620" y="2185882"/>
            <a:ext cx="1991700" cy="8109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Combined Testing </a:t>
            </a:r>
            <a:endParaRPr/>
          </a:p>
        </p:txBody>
      </p:sp>
      <p:cxnSp>
        <p:nvCxnSpPr>
          <p:cNvPr id="550" name="Google Shape;550;p65"/>
          <p:cNvCxnSpPr>
            <a:stCxn id="540" idx="2"/>
            <a:endCxn id="549" idx="0"/>
          </p:cNvCxnSpPr>
          <p:nvPr/>
        </p:nvCxnSpPr>
        <p:spPr>
          <a:xfrm flipH="1" rot="-5400000">
            <a:off x="3821872" y="1280336"/>
            <a:ext cx="325800" cy="1485300"/>
          </a:xfrm>
          <a:prstGeom prst="bentConnector3">
            <a:avLst>
              <a:gd fmla="val 50011" name="adj1"/>
            </a:avLst>
          </a:prstGeom>
          <a:noFill/>
          <a:ln cap="flat" cmpd="sng" w="9525">
            <a:solidFill>
              <a:schemeClr val="dk2"/>
            </a:solidFill>
            <a:prstDash val="solid"/>
            <a:round/>
            <a:headEnd len="med" w="med" type="none"/>
            <a:tailEnd len="med" w="med" type="none"/>
          </a:ln>
        </p:spPr>
      </p:cxnSp>
      <p:cxnSp>
        <p:nvCxnSpPr>
          <p:cNvPr id="551" name="Google Shape;551;p65"/>
          <p:cNvCxnSpPr>
            <a:stCxn id="541" idx="2"/>
            <a:endCxn id="549" idx="0"/>
          </p:cNvCxnSpPr>
          <p:nvPr/>
        </p:nvCxnSpPr>
        <p:spPr>
          <a:xfrm rot="5400000">
            <a:off x="5493217" y="1062461"/>
            <a:ext cx="357600" cy="1889100"/>
          </a:xfrm>
          <a:prstGeom prst="bentConnector3">
            <a:avLst>
              <a:gd fmla="val 50010" name="adj1"/>
            </a:avLst>
          </a:prstGeom>
          <a:noFill/>
          <a:ln cap="flat" cmpd="sng" w="9525">
            <a:solidFill>
              <a:schemeClr val="dk2"/>
            </a:solidFill>
            <a:prstDash val="solid"/>
            <a:round/>
            <a:headEnd len="med" w="med" type="none"/>
            <a:tailEnd len="med" w="med" type="none"/>
          </a:ln>
        </p:spPr>
      </p:cxnSp>
      <p:cxnSp>
        <p:nvCxnSpPr>
          <p:cNvPr id="552" name="Google Shape;552;p65"/>
          <p:cNvCxnSpPr>
            <a:stCxn id="547" idx="0"/>
            <a:endCxn id="549" idx="2"/>
          </p:cNvCxnSpPr>
          <p:nvPr/>
        </p:nvCxnSpPr>
        <p:spPr>
          <a:xfrm rot="-5400000">
            <a:off x="2236088" y="1734850"/>
            <a:ext cx="1229400" cy="3753300"/>
          </a:xfrm>
          <a:prstGeom prst="bentConnector3">
            <a:avLst>
              <a:gd fmla="val 50005" name="adj1"/>
            </a:avLst>
          </a:prstGeom>
          <a:noFill/>
          <a:ln cap="flat" cmpd="sng" w="9525">
            <a:solidFill>
              <a:schemeClr val="dk2"/>
            </a:solidFill>
            <a:prstDash val="solid"/>
            <a:round/>
            <a:headEnd len="med" w="med" type="none"/>
            <a:tailEnd len="med" w="med" type="none"/>
          </a:ln>
        </p:spPr>
      </p:cxnSp>
      <p:cxnSp>
        <p:nvCxnSpPr>
          <p:cNvPr id="553" name="Google Shape;553;p65"/>
          <p:cNvCxnSpPr>
            <a:stCxn id="548" idx="0"/>
            <a:endCxn id="549" idx="2"/>
          </p:cNvCxnSpPr>
          <p:nvPr/>
        </p:nvCxnSpPr>
        <p:spPr>
          <a:xfrm flipH="1" rot="5400000">
            <a:off x="5718487" y="2005688"/>
            <a:ext cx="1260000" cy="3242100"/>
          </a:xfrm>
          <a:prstGeom prst="bentConnector3">
            <a:avLst>
              <a:gd fmla="val 50005" name="adj1"/>
            </a:avLst>
          </a:prstGeom>
          <a:noFill/>
          <a:ln cap="flat" cmpd="sng" w="9525">
            <a:solidFill>
              <a:schemeClr val="dk2"/>
            </a:solidFill>
            <a:prstDash val="solid"/>
            <a:round/>
            <a:headEnd len="med" w="med" type="none"/>
            <a:tailEnd len="med" w="med" type="none"/>
          </a:ln>
        </p:spPr>
      </p:cxnSp>
      <p:sp>
        <p:nvSpPr>
          <p:cNvPr id="554" name="Google Shape;554;p65"/>
          <p:cNvSpPr txBox="1"/>
          <p:nvPr/>
        </p:nvSpPr>
        <p:spPr>
          <a:xfrm>
            <a:off x="5145317" y="413238"/>
            <a:ext cx="25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For num of the k folds</a:t>
            </a:r>
            <a:endParaRPr>
              <a:latin typeface="Open Sans"/>
              <a:ea typeface="Open Sans"/>
              <a:cs typeface="Open Sans"/>
              <a:sym typeface="Open Sans"/>
            </a:endParaRPr>
          </a:p>
        </p:txBody>
      </p:sp>
      <p:sp>
        <p:nvSpPr>
          <p:cNvPr id="555" name="Google Shape;555;p65"/>
          <p:cNvSpPr txBox="1"/>
          <p:nvPr/>
        </p:nvSpPr>
        <p:spPr>
          <a:xfrm>
            <a:off x="5723316" y="2232817"/>
            <a:ext cx="214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Predicting the class using the log odd score</a:t>
            </a:r>
            <a:endParaRPr>
              <a:latin typeface="Open Sans"/>
              <a:ea typeface="Open Sans"/>
              <a:cs typeface="Open Sans"/>
              <a:sym typeface="Open Sans"/>
            </a:endParaRPr>
          </a:p>
        </p:txBody>
      </p:sp>
      <p:sp>
        <p:nvSpPr>
          <p:cNvPr id="556" name="Google Shape;556;p65"/>
          <p:cNvSpPr txBox="1"/>
          <p:nvPr/>
        </p:nvSpPr>
        <p:spPr>
          <a:xfrm>
            <a:off x="1574423" y="3729780"/>
            <a:ext cx="585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logOdds = [s1 - s2 for (s1,s2) in zip (scores_motif,scores_nonmotif)]</a:t>
            </a:r>
            <a:endParaRPr>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6"/>
          <p:cNvSpPr txBox="1"/>
          <p:nvPr>
            <p:ph type="title"/>
          </p:nvPr>
        </p:nvSpPr>
        <p:spPr>
          <a:xfrm>
            <a:off x="673225" y="3117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t>Log Odds Score</a:t>
            </a:r>
            <a:endParaRPr b="1" u="sng"/>
          </a:p>
        </p:txBody>
      </p:sp>
      <p:sp>
        <p:nvSpPr>
          <p:cNvPr id="562" name="Google Shape;562;p66"/>
          <p:cNvSpPr txBox="1"/>
          <p:nvPr>
            <p:ph idx="1" type="body"/>
          </p:nvPr>
        </p:nvSpPr>
        <p:spPr>
          <a:xfrm>
            <a:off x="492475" y="1138650"/>
            <a:ext cx="7867200" cy="33027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Clr>
                <a:srgbClr val="777777"/>
              </a:buClr>
              <a:buSzPts val="1900"/>
              <a:buFont typeface="Arial"/>
              <a:buChar char="●"/>
            </a:pPr>
            <a:r>
              <a:rPr lang="en" sz="1900">
                <a:solidFill>
                  <a:srgbClr val="777777"/>
                </a:solidFill>
                <a:highlight>
                  <a:srgbClr val="FFFFFF"/>
                </a:highlight>
                <a:latin typeface="Arial"/>
                <a:ea typeface="Arial"/>
                <a:cs typeface="Arial"/>
                <a:sym typeface="Arial"/>
              </a:rPr>
              <a:t>Odds  is defined as probability of success/probability of failure</a:t>
            </a:r>
            <a:endParaRPr sz="1900">
              <a:solidFill>
                <a:srgbClr val="777777"/>
              </a:solidFill>
              <a:highlight>
                <a:srgbClr val="FFFFFF"/>
              </a:highlight>
              <a:latin typeface="Arial"/>
              <a:ea typeface="Arial"/>
              <a:cs typeface="Arial"/>
              <a:sym typeface="Arial"/>
            </a:endParaRPr>
          </a:p>
          <a:p>
            <a:pPr indent="-349250" lvl="0" marL="457200" rtl="0" algn="l">
              <a:spcBef>
                <a:spcPts val="0"/>
              </a:spcBef>
              <a:spcAft>
                <a:spcPts val="0"/>
              </a:spcAft>
              <a:buClr>
                <a:srgbClr val="777777"/>
              </a:buClr>
              <a:buSzPts val="1900"/>
              <a:buFont typeface="Arial"/>
              <a:buChar char="●"/>
            </a:pPr>
            <a:r>
              <a:rPr lang="en" sz="1900">
                <a:solidFill>
                  <a:srgbClr val="777777"/>
                </a:solidFill>
                <a:highlight>
                  <a:srgbClr val="FFFFFF"/>
                </a:highlight>
                <a:latin typeface="Arial"/>
                <a:ea typeface="Arial"/>
                <a:cs typeface="Arial"/>
                <a:sym typeface="Arial"/>
              </a:rPr>
              <a:t>Log odds is the logarithm of the odds</a:t>
            </a:r>
            <a:endParaRPr sz="1900">
              <a:solidFill>
                <a:srgbClr val="777777"/>
              </a:solidFill>
              <a:highlight>
                <a:srgbClr val="FFFFFF"/>
              </a:highlight>
              <a:latin typeface="Arial"/>
              <a:ea typeface="Arial"/>
              <a:cs typeface="Arial"/>
              <a:sym typeface="Arial"/>
            </a:endParaRPr>
          </a:p>
          <a:p>
            <a:pPr indent="-349250" lvl="0" marL="457200" rtl="0" algn="l">
              <a:spcBef>
                <a:spcPts val="0"/>
              </a:spcBef>
              <a:spcAft>
                <a:spcPts val="0"/>
              </a:spcAft>
              <a:buClr>
                <a:srgbClr val="777777"/>
              </a:buClr>
              <a:buSzPts val="1900"/>
              <a:buFont typeface="Arial"/>
              <a:buChar char="●"/>
            </a:pPr>
            <a:r>
              <a:rPr lang="en" sz="1900">
                <a:solidFill>
                  <a:srgbClr val="777777"/>
                </a:solidFill>
                <a:highlight>
                  <a:srgbClr val="FFFFFF"/>
                </a:highlight>
                <a:latin typeface="Arial"/>
                <a:ea typeface="Arial"/>
                <a:cs typeface="Arial"/>
                <a:sym typeface="Arial"/>
              </a:rPr>
              <a:t>Use log odds because they’re so easily updated with new data.</a:t>
            </a:r>
            <a:endParaRPr sz="1900">
              <a:solidFill>
                <a:srgbClr val="777777"/>
              </a:solidFill>
              <a:highlight>
                <a:srgbClr val="FFFFFF"/>
              </a:highlight>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67"/>
          <p:cNvPicPr preferRelativeResize="0"/>
          <p:nvPr/>
        </p:nvPicPr>
        <p:blipFill>
          <a:blip r:embed="rId3">
            <a:alphaModFix/>
          </a:blip>
          <a:stretch>
            <a:fillRect/>
          </a:stretch>
        </p:blipFill>
        <p:spPr>
          <a:xfrm>
            <a:off x="1878275" y="314100"/>
            <a:ext cx="5387432" cy="1849650"/>
          </a:xfrm>
          <a:prstGeom prst="rect">
            <a:avLst/>
          </a:prstGeom>
          <a:noFill/>
          <a:ln cap="flat" cmpd="sng" w="19050">
            <a:solidFill>
              <a:schemeClr val="dk2"/>
            </a:solidFill>
            <a:prstDash val="solid"/>
            <a:round/>
            <a:headEnd len="sm" w="sm" type="none"/>
            <a:tailEnd len="sm" w="sm" type="none"/>
          </a:ln>
        </p:spPr>
      </p:pic>
      <p:sp>
        <p:nvSpPr>
          <p:cNvPr id="568" name="Google Shape;568;p67"/>
          <p:cNvSpPr txBox="1"/>
          <p:nvPr/>
        </p:nvSpPr>
        <p:spPr>
          <a:xfrm>
            <a:off x="6156950" y="1668775"/>
            <a:ext cx="438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569" name="Google Shape;569;p67"/>
          <p:cNvSpPr txBox="1"/>
          <p:nvPr/>
        </p:nvSpPr>
        <p:spPr>
          <a:xfrm>
            <a:off x="5425450" y="1287775"/>
            <a:ext cx="343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570" name="Google Shape;570;p67"/>
          <p:cNvPicPr preferRelativeResize="0"/>
          <p:nvPr/>
        </p:nvPicPr>
        <p:blipFill rotWithShape="1">
          <a:blip r:embed="rId4">
            <a:alphaModFix/>
          </a:blip>
          <a:srcRect b="0" l="0" r="15888" t="0"/>
          <a:stretch/>
        </p:blipFill>
        <p:spPr>
          <a:xfrm>
            <a:off x="2521375" y="2571750"/>
            <a:ext cx="4327375" cy="2324900"/>
          </a:xfrm>
          <a:prstGeom prst="rect">
            <a:avLst/>
          </a:prstGeom>
          <a:noFill/>
          <a:ln cap="flat" cmpd="sng" w="19050">
            <a:solidFill>
              <a:schemeClr val="dk2"/>
            </a:solidFill>
            <a:prstDash val="solid"/>
            <a:round/>
            <a:headEnd len="sm" w="sm" type="none"/>
            <a:tailEnd len="sm" w="sm" type="none"/>
          </a:ln>
        </p:spPr>
      </p:pic>
      <p:sp>
        <p:nvSpPr>
          <p:cNvPr id="571" name="Google Shape;571;p67"/>
          <p:cNvSpPr txBox="1"/>
          <p:nvPr/>
        </p:nvSpPr>
        <p:spPr>
          <a:xfrm>
            <a:off x="7028625" y="4359950"/>
            <a:ext cx="173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chemeClr val="dk2"/>
                </a:solidFill>
                <a:latin typeface="Nunito"/>
                <a:ea typeface="Nunito"/>
                <a:cs typeface="Nunito"/>
                <a:sym typeface="Nunito"/>
              </a:rPr>
              <a:t>(PPT Link : </a:t>
            </a:r>
            <a:r>
              <a:rPr b="1" lang="en" u="sng">
                <a:solidFill>
                  <a:schemeClr val="accent5"/>
                </a:solidFill>
                <a:latin typeface="Nunito"/>
                <a:ea typeface="Nunito"/>
                <a:cs typeface="Nunito"/>
                <a:sym typeface="Nunito"/>
                <a:hlinkClick r:id="rId5">
                  <a:extLst>
                    <a:ext uri="{A12FA001-AC4F-418D-AE19-62706E023703}">
                      <ahyp:hlinkClr val="tx"/>
                    </a:ext>
                  </a:extLst>
                </a:hlinkClick>
              </a:rPr>
              <a:t>Slides</a:t>
            </a:r>
            <a:r>
              <a:rPr b="1" lang="en" u="sng">
                <a:solidFill>
                  <a:schemeClr val="dk2"/>
                </a:solidFill>
                <a:latin typeface="Nunito"/>
                <a:ea typeface="Nunito"/>
                <a:cs typeface="Nunito"/>
                <a:sym typeface="Nunito"/>
              </a:rPr>
              <a:t>)</a:t>
            </a:r>
            <a:endParaRPr b="1" u="sng">
              <a:solidFill>
                <a:schemeClr val="dk2"/>
              </a:solidFill>
              <a:latin typeface="Nunito"/>
              <a:ea typeface="Nunito"/>
              <a:cs typeface="Nunito"/>
              <a:sym typeface="Nuni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Metrics for Classification</a:t>
            </a:r>
            <a:endParaRPr/>
          </a:p>
        </p:txBody>
      </p:sp>
      <p:sp>
        <p:nvSpPr>
          <p:cNvPr id="577" name="Google Shape;577;p68"/>
          <p:cNvSpPr txBox="1"/>
          <p:nvPr>
            <p:ph idx="1" type="body"/>
          </p:nvPr>
        </p:nvSpPr>
        <p:spPr>
          <a:xfrm>
            <a:off x="311700" y="1266325"/>
            <a:ext cx="6238800" cy="3302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Accuracy: sklearn.metrics.accuracy_score</a:t>
            </a:r>
            <a:endParaRPr/>
          </a:p>
          <a:p>
            <a:pPr indent="-311150" lvl="0" marL="457200" rtl="0" algn="l">
              <a:spcBef>
                <a:spcPts val="0"/>
              </a:spcBef>
              <a:spcAft>
                <a:spcPts val="0"/>
              </a:spcAft>
              <a:buSzPts val="1300"/>
              <a:buChar char="●"/>
            </a:pPr>
            <a:r>
              <a:rPr lang="en"/>
              <a:t>Confusion Matrix: sklearn.metrics.confusion_matrix</a:t>
            </a:r>
            <a:endParaRPr/>
          </a:p>
          <a:p>
            <a:pPr indent="-311150" lvl="0" marL="457200" rtl="0" algn="l">
              <a:spcBef>
                <a:spcPts val="0"/>
              </a:spcBef>
              <a:spcAft>
                <a:spcPts val="0"/>
              </a:spcAft>
              <a:buSzPts val="1300"/>
              <a:buChar char="●"/>
            </a:pPr>
            <a:r>
              <a:rPr lang="en"/>
              <a:t>AUC ROC: sklearn.metrics.roc_auc_score</a:t>
            </a:r>
            <a:endParaRPr/>
          </a:p>
          <a:p>
            <a:pPr indent="-311150" lvl="0" marL="457200" rtl="0" algn="l">
              <a:spcBef>
                <a:spcPts val="0"/>
              </a:spcBef>
              <a:spcAft>
                <a:spcPts val="0"/>
              </a:spcAft>
              <a:buSzPts val="1300"/>
              <a:buChar char="●"/>
            </a:pPr>
            <a:r>
              <a:rPr lang="en"/>
              <a:t>F1 score: sklearn.metrics.f1_score</a:t>
            </a:r>
            <a:endParaRPr/>
          </a:p>
          <a:p>
            <a:pPr indent="0" lvl="0" marL="457200" rtl="0" algn="l">
              <a:spcBef>
                <a:spcPts val="1200"/>
              </a:spcBef>
              <a:spcAft>
                <a:spcPts val="1200"/>
              </a:spcAft>
              <a:buNone/>
            </a:pPr>
            <a:r>
              <a:t/>
            </a:r>
            <a:endParaRPr/>
          </a:p>
        </p:txBody>
      </p:sp>
      <p:pic>
        <p:nvPicPr>
          <p:cNvPr id="578" name="Google Shape;578;p68"/>
          <p:cNvPicPr preferRelativeResize="0"/>
          <p:nvPr/>
        </p:nvPicPr>
        <p:blipFill rotWithShape="1">
          <a:blip r:embed="rId3">
            <a:alphaModFix/>
          </a:blip>
          <a:srcRect b="59798" l="0" r="0" t="0"/>
          <a:stretch/>
        </p:blipFill>
        <p:spPr>
          <a:xfrm>
            <a:off x="815550" y="2836850"/>
            <a:ext cx="3475674" cy="1987200"/>
          </a:xfrm>
          <a:prstGeom prst="rect">
            <a:avLst/>
          </a:prstGeom>
          <a:noFill/>
          <a:ln cap="flat" cmpd="sng" w="19050">
            <a:solidFill>
              <a:schemeClr val="dk2"/>
            </a:solidFill>
            <a:prstDash val="solid"/>
            <a:round/>
            <a:headEnd len="sm" w="sm" type="none"/>
            <a:tailEnd len="sm" w="sm" type="none"/>
          </a:ln>
        </p:spPr>
      </p:pic>
      <p:pic>
        <p:nvPicPr>
          <p:cNvPr id="579" name="Google Shape;579;p68"/>
          <p:cNvPicPr preferRelativeResize="0"/>
          <p:nvPr/>
        </p:nvPicPr>
        <p:blipFill>
          <a:blip r:embed="rId4">
            <a:alphaModFix/>
          </a:blip>
          <a:stretch>
            <a:fillRect/>
          </a:stretch>
        </p:blipFill>
        <p:spPr>
          <a:xfrm>
            <a:off x="5323450" y="2173225"/>
            <a:ext cx="3586275" cy="1359625"/>
          </a:xfrm>
          <a:prstGeom prst="rect">
            <a:avLst/>
          </a:prstGeom>
          <a:noFill/>
          <a:ln cap="flat" cmpd="sng" w="19050">
            <a:solidFill>
              <a:schemeClr val="dk2"/>
            </a:solidFill>
            <a:prstDash val="solid"/>
            <a:round/>
            <a:headEnd len="sm" w="sm" type="none"/>
            <a:tailEnd len="sm" w="sm" type="none"/>
          </a:ln>
        </p:spPr>
      </p:pic>
      <p:pic>
        <p:nvPicPr>
          <p:cNvPr id="580" name="Google Shape;580;p68"/>
          <p:cNvPicPr preferRelativeResize="0"/>
          <p:nvPr/>
        </p:nvPicPr>
        <p:blipFill>
          <a:blip r:embed="rId5">
            <a:alphaModFix/>
          </a:blip>
          <a:stretch>
            <a:fillRect/>
          </a:stretch>
        </p:blipFill>
        <p:spPr>
          <a:xfrm>
            <a:off x="6550499" y="368276"/>
            <a:ext cx="2304888" cy="1631550"/>
          </a:xfrm>
          <a:prstGeom prst="rect">
            <a:avLst/>
          </a:prstGeom>
          <a:noFill/>
          <a:ln cap="flat" cmpd="sng" w="19050">
            <a:solidFill>
              <a:schemeClr val="dk2"/>
            </a:solidFill>
            <a:prstDash val="solid"/>
            <a:round/>
            <a:headEnd len="sm" w="sm" type="none"/>
            <a:tailEnd len="sm" w="sm" type="none"/>
          </a:ln>
        </p:spPr>
      </p:pic>
      <p:pic>
        <p:nvPicPr>
          <p:cNvPr id="581" name="Google Shape;581;p68"/>
          <p:cNvPicPr preferRelativeResize="0"/>
          <p:nvPr/>
        </p:nvPicPr>
        <p:blipFill>
          <a:blip r:embed="rId6">
            <a:alphaModFix/>
          </a:blip>
          <a:stretch>
            <a:fillRect/>
          </a:stretch>
        </p:blipFill>
        <p:spPr>
          <a:xfrm>
            <a:off x="5726423" y="3793125"/>
            <a:ext cx="3183311" cy="7074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ROC AUC CURVES</a:t>
            </a:r>
            <a:endParaRPr/>
          </a:p>
        </p:txBody>
      </p:sp>
      <p:sp>
        <p:nvSpPr>
          <p:cNvPr id="587" name="Google Shape;587;p69"/>
          <p:cNvSpPr txBox="1"/>
          <p:nvPr>
            <p:ph idx="1" type="body"/>
          </p:nvPr>
        </p:nvSpPr>
        <p:spPr>
          <a:xfrm>
            <a:off x="311700" y="1266325"/>
            <a:ext cx="56988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rgbClr val="666666"/>
                </a:solidFill>
              </a:rPr>
              <a:t>- ROC =  Receiver Operating Characteristic </a:t>
            </a:r>
            <a:endParaRPr sz="1300">
              <a:solidFill>
                <a:srgbClr val="666666"/>
              </a:solidFill>
            </a:endParaRPr>
          </a:p>
          <a:p>
            <a:pPr indent="0" lvl="0" marL="0" rtl="0" algn="l">
              <a:spcBef>
                <a:spcPts val="1200"/>
              </a:spcBef>
              <a:spcAft>
                <a:spcPts val="0"/>
              </a:spcAft>
              <a:buNone/>
            </a:pPr>
            <a:r>
              <a:rPr lang="en" sz="1300">
                <a:solidFill>
                  <a:srgbClr val="666666"/>
                </a:solidFill>
              </a:rPr>
              <a:t>- Plot of the false positive rate (x-axis) versus the true positive rate (y-axis)</a:t>
            </a:r>
            <a:endParaRPr sz="1300">
              <a:solidFill>
                <a:srgbClr val="666666"/>
              </a:solidFill>
            </a:endParaRPr>
          </a:p>
          <a:p>
            <a:pPr indent="0" lvl="0" marL="0" rtl="0" algn="l">
              <a:spcBef>
                <a:spcPts val="1200"/>
              </a:spcBef>
              <a:spcAft>
                <a:spcPts val="0"/>
              </a:spcAft>
              <a:buNone/>
            </a:pPr>
            <a:r>
              <a:rPr lang="en" sz="1300">
                <a:solidFill>
                  <a:srgbClr val="666666"/>
                </a:solidFill>
              </a:rPr>
              <a:t>- Used when there are roughly equal numbers of observations for each class.</a:t>
            </a:r>
            <a:endParaRPr sz="1300">
              <a:solidFill>
                <a:srgbClr val="666666"/>
              </a:solidFill>
            </a:endParaRPr>
          </a:p>
          <a:p>
            <a:pPr indent="0" lvl="0" marL="0" rtl="0" algn="l">
              <a:spcBef>
                <a:spcPts val="1200"/>
              </a:spcBef>
              <a:spcAft>
                <a:spcPts val="0"/>
              </a:spcAft>
              <a:buNone/>
            </a:pPr>
            <a:r>
              <a:rPr lang="en" sz="1300">
                <a:solidFill>
                  <a:srgbClr val="666666"/>
                </a:solidFill>
              </a:rPr>
              <a:t>- The Area Under the Curve (AUC) is the measure of the ability of a classifier to distinguish between classes and is used as a summary of the ROC curve. The higher the AUC, the better the performance of the model at distinguishing between the positive and negative classes.</a:t>
            </a:r>
            <a:endParaRPr sz="1300">
              <a:solidFill>
                <a:srgbClr val="666666"/>
              </a:solidFill>
            </a:endParaRPr>
          </a:p>
          <a:p>
            <a:pPr indent="0" lvl="0" marL="0" rtl="0" algn="l">
              <a:spcBef>
                <a:spcPts val="1200"/>
              </a:spcBef>
              <a:spcAft>
                <a:spcPts val="0"/>
              </a:spcAft>
              <a:buNone/>
            </a:pPr>
            <a:r>
              <a:rPr lang="en" sz="1300">
                <a:solidFill>
                  <a:srgbClr val="666666"/>
                </a:solidFill>
              </a:rPr>
              <a:t>- how to choose a threshold? choose the threshold that maximizes TPR−FPR.</a:t>
            </a:r>
            <a:endParaRPr sz="1300">
              <a:solidFill>
                <a:srgbClr val="666666"/>
              </a:solidFill>
            </a:endParaRPr>
          </a:p>
          <a:p>
            <a:pPr indent="0" lvl="0" marL="0" rtl="0" algn="l">
              <a:spcBef>
                <a:spcPts val="1200"/>
              </a:spcBef>
              <a:spcAft>
                <a:spcPts val="1200"/>
              </a:spcAft>
              <a:buNone/>
            </a:pPr>
            <a:r>
              <a:t/>
            </a:r>
            <a:endParaRPr sz="1300">
              <a:solidFill>
                <a:srgbClr val="666666"/>
              </a:solidFill>
            </a:endParaRPr>
          </a:p>
        </p:txBody>
      </p:sp>
      <p:pic>
        <p:nvPicPr>
          <p:cNvPr id="588" name="Google Shape;588;p69"/>
          <p:cNvPicPr preferRelativeResize="0"/>
          <p:nvPr/>
        </p:nvPicPr>
        <p:blipFill>
          <a:blip r:embed="rId3">
            <a:alphaModFix/>
          </a:blip>
          <a:stretch>
            <a:fillRect/>
          </a:stretch>
        </p:blipFill>
        <p:spPr>
          <a:xfrm>
            <a:off x="6152550" y="184350"/>
            <a:ext cx="2679750" cy="2007200"/>
          </a:xfrm>
          <a:prstGeom prst="rect">
            <a:avLst/>
          </a:prstGeom>
          <a:noFill/>
          <a:ln>
            <a:noFill/>
          </a:ln>
        </p:spPr>
      </p:pic>
      <p:pic>
        <p:nvPicPr>
          <p:cNvPr id="589" name="Google Shape;589;p69"/>
          <p:cNvPicPr preferRelativeResize="0"/>
          <p:nvPr/>
        </p:nvPicPr>
        <p:blipFill>
          <a:blip r:embed="rId4">
            <a:alphaModFix/>
          </a:blip>
          <a:stretch>
            <a:fillRect/>
          </a:stretch>
        </p:blipFill>
        <p:spPr>
          <a:xfrm>
            <a:off x="6152550" y="2506975"/>
            <a:ext cx="2749400" cy="20620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Random seed</a:t>
            </a:r>
            <a:endParaRPr/>
          </a:p>
        </p:txBody>
      </p:sp>
      <p:sp>
        <p:nvSpPr>
          <p:cNvPr id="595" name="Google Shape;595;p7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Used to initialize the random number generator for reproducibility purpose to ensure we get a similar sequence of random numbers each time we run the algorithm </a:t>
            </a:r>
            <a:endParaRPr/>
          </a:p>
          <a:p>
            <a:pPr indent="-311150" lvl="0" marL="457200" rtl="0" algn="l">
              <a:spcBef>
                <a:spcPts val="0"/>
              </a:spcBef>
              <a:spcAft>
                <a:spcPts val="0"/>
              </a:spcAft>
              <a:buSzPts val="1300"/>
              <a:buChar char="●"/>
            </a:pPr>
            <a:r>
              <a:rPr lang="en" sz="1100">
                <a:solidFill>
                  <a:srgbClr val="000000"/>
                </a:solidFill>
                <a:latin typeface="Arial"/>
                <a:ea typeface="Arial"/>
                <a:cs typeface="Arial"/>
                <a:sym typeface="Arial"/>
              </a:rPr>
              <a:t>random.seed(</a:t>
            </a:r>
            <a:r>
              <a:rPr i="1" lang="en" sz="1100">
                <a:solidFill>
                  <a:srgbClr val="000000"/>
                </a:solidFill>
                <a:latin typeface="Arial"/>
                <a:ea typeface="Arial"/>
                <a:cs typeface="Arial"/>
                <a:sym typeface="Arial"/>
              </a:rPr>
              <a:t>a=None</a:t>
            </a:r>
            <a:r>
              <a:rPr lang="en" sz="1100">
                <a:solidFill>
                  <a:srgbClr val="000000"/>
                </a:solidFill>
                <a:latin typeface="Arial"/>
                <a:ea typeface="Arial"/>
                <a:cs typeface="Arial"/>
                <a:sym typeface="Arial"/>
              </a:rPr>
              <a:t>, </a:t>
            </a:r>
            <a:r>
              <a:rPr i="1" lang="en" sz="1100">
                <a:solidFill>
                  <a:srgbClr val="000000"/>
                </a:solidFill>
                <a:latin typeface="Arial"/>
                <a:ea typeface="Arial"/>
                <a:cs typeface="Arial"/>
                <a:sym typeface="Arial"/>
              </a:rPr>
              <a:t>version=2</a:t>
            </a:r>
            <a:r>
              <a:rPr lang="en" sz="1100">
                <a:solidFill>
                  <a:srgbClr val="000000"/>
                </a:solidFill>
                <a:latin typeface="Arial"/>
                <a:ea typeface="Arial"/>
                <a:cs typeface="Arial"/>
                <a:sym typeface="Arial"/>
              </a:rPr>
              <a: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1"/>
          <p:cNvSpPr txBox="1"/>
          <p:nvPr>
            <p:ph type="title"/>
          </p:nvPr>
        </p:nvSpPr>
        <p:spPr>
          <a:xfrm>
            <a:off x="783338" y="280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a:t>
            </a:r>
            <a:endParaRPr/>
          </a:p>
        </p:txBody>
      </p:sp>
      <p:pic>
        <p:nvPicPr>
          <p:cNvPr id="601" name="Google Shape;601;p71"/>
          <p:cNvPicPr preferRelativeResize="0"/>
          <p:nvPr/>
        </p:nvPicPr>
        <p:blipFill rotWithShape="1">
          <a:blip r:embed="rId3">
            <a:alphaModFix/>
          </a:blip>
          <a:srcRect b="24294" l="3877" r="26890" t="34867"/>
          <a:stretch/>
        </p:blipFill>
        <p:spPr>
          <a:xfrm>
            <a:off x="444925" y="1509100"/>
            <a:ext cx="8182526" cy="29968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72"/>
          <p:cNvSpPr txBox="1"/>
          <p:nvPr>
            <p:ph type="title"/>
          </p:nvPr>
        </p:nvSpPr>
        <p:spPr>
          <a:xfrm>
            <a:off x="819150" y="3349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a:t>
            </a:r>
            <a:endParaRPr/>
          </a:p>
        </p:txBody>
      </p:sp>
      <p:pic>
        <p:nvPicPr>
          <p:cNvPr id="607" name="Google Shape;607;p72"/>
          <p:cNvPicPr preferRelativeResize="0"/>
          <p:nvPr/>
        </p:nvPicPr>
        <p:blipFill rotWithShape="1">
          <a:blip r:embed="rId3">
            <a:alphaModFix/>
          </a:blip>
          <a:srcRect b="28647" l="3869" r="25524" t="34733"/>
          <a:stretch/>
        </p:blipFill>
        <p:spPr>
          <a:xfrm>
            <a:off x="326825" y="1289500"/>
            <a:ext cx="8318875" cy="27952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3"/>
          <p:cNvSpPr txBox="1"/>
          <p:nvPr>
            <p:ph type="title"/>
          </p:nvPr>
        </p:nvSpPr>
        <p:spPr>
          <a:xfrm>
            <a:off x="302475" y="146650"/>
            <a:ext cx="8520600" cy="57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36131"/>
              <a:buNone/>
            </a:pPr>
            <a:r>
              <a:rPr b="1" lang="en" sz="2740" u="sng"/>
              <a:t>Curves for the first fold :</a:t>
            </a:r>
            <a:endParaRPr b="1" sz="2740" u="sng"/>
          </a:p>
        </p:txBody>
      </p:sp>
      <p:pic>
        <p:nvPicPr>
          <p:cNvPr id="613" name="Google Shape;613;p73"/>
          <p:cNvPicPr preferRelativeResize="0"/>
          <p:nvPr/>
        </p:nvPicPr>
        <p:blipFill>
          <a:blip r:embed="rId3">
            <a:alphaModFix/>
          </a:blip>
          <a:stretch>
            <a:fillRect/>
          </a:stretch>
        </p:blipFill>
        <p:spPr>
          <a:xfrm>
            <a:off x="454675" y="761700"/>
            <a:ext cx="2675650" cy="1699325"/>
          </a:xfrm>
          <a:prstGeom prst="rect">
            <a:avLst/>
          </a:prstGeom>
          <a:noFill/>
          <a:ln>
            <a:noFill/>
          </a:ln>
        </p:spPr>
      </p:pic>
      <p:pic>
        <p:nvPicPr>
          <p:cNvPr id="614" name="Google Shape;614;p73"/>
          <p:cNvPicPr preferRelativeResize="0"/>
          <p:nvPr/>
        </p:nvPicPr>
        <p:blipFill>
          <a:blip r:embed="rId4">
            <a:alphaModFix/>
          </a:blip>
          <a:stretch>
            <a:fillRect/>
          </a:stretch>
        </p:blipFill>
        <p:spPr>
          <a:xfrm>
            <a:off x="3345800" y="726020"/>
            <a:ext cx="2433925" cy="1770675"/>
          </a:xfrm>
          <a:prstGeom prst="rect">
            <a:avLst/>
          </a:prstGeom>
          <a:noFill/>
          <a:ln>
            <a:noFill/>
          </a:ln>
        </p:spPr>
      </p:pic>
      <p:pic>
        <p:nvPicPr>
          <p:cNvPr id="615" name="Google Shape;615;p73"/>
          <p:cNvPicPr preferRelativeResize="0"/>
          <p:nvPr/>
        </p:nvPicPr>
        <p:blipFill>
          <a:blip r:embed="rId5">
            <a:alphaModFix/>
          </a:blip>
          <a:stretch>
            <a:fillRect/>
          </a:stretch>
        </p:blipFill>
        <p:spPr>
          <a:xfrm>
            <a:off x="5995200" y="767247"/>
            <a:ext cx="2433925" cy="1688239"/>
          </a:xfrm>
          <a:prstGeom prst="rect">
            <a:avLst/>
          </a:prstGeom>
          <a:noFill/>
          <a:ln>
            <a:noFill/>
          </a:ln>
        </p:spPr>
      </p:pic>
      <p:pic>
        <p:nvPicPr>
          <p:cNvPr id="616" name="Google Shape;616;p73"/>
          <p:cNvPicPr preferRelativeResize="0"/>
          <p:nvPr/>
        </p:nvPicPr>
        <p:blipFill>
          <a:blip r:embed="rId6">
            <a:alphaModFix/>
          </a:blip>
          <a:stretch>
            <a:fillRect/>
          </a:stretch>
        </p:blipFill>
        <p:spPr>
          <a:xfrm>
            <a:off x="650399" y="2947574"/>
            <a:ext cx="2284200" cy="1486550"/>
          </a:xfrm>
          <a:prstGeom prst="rect">
            <a:avLst/>
          </a:prstGeom>
          <a:noFill/>
          <a:ln>
            <a:noFill/>
          </a:ln>
        </p:spPr>
      </p:pic>
      <p:graphicFrame>
        <p:nvGraphicFramePr>
          <p:cNvPr id="617" name="Google Shape;617;p73"/>
          <p:cNvGraphicFramePr/>
          <p:nvPr/>
        </p:nvGraphicFramePr>
        <p:xfrm>
          <a:off x="533650" y="2524035"/>
          <a:ext cx="3000000" cy="3000000"/>
        </p:xfrm>
        <a:graphic>
          <a:graphicData uri="http://schemas.openxmlformats.org/drawingml/2006/table">
            <a:tbl>
              <a:tblPr>
                <a:noFill/>
                <a:tableStyleId>{AF60A358-B32F-4ACB-91BF-C1CB069F1883}</a:tableStyleId>
              </a:tblPr>
              <a:tblGrid>
                <a:gridCol w="2812150"/>
                <a:gridCol w="2649400"/>
                <a:gridCol w="2433925"/>
              </a:tblGrid>
              <a:tr h="388450">
                <a:tc>
                  <a:txBody>
                    <a:bodyPr/>
                    <a:lstStyle/>
                    <a:p>
                      <a:pPr indent="0" lvl="0" marL="0" rtl="0" algn="ctr">
                        <a:spcBef>
                          <a:spcPts val="0"/>
                        </a:spcBef>
                        <a:spcAft>
                          <a:spcPts val="0"/>
                        </a:spcAft>
                        <a:buNone/>
                      </a:pPr>
                      <a:r>
                        <a:rPr lang="en"/>
                        <a:t>k=2</a:t>
                      </a:r>
                      <a:endParaRPr/>
                    </a:p>
                  </a:txBody>
                  <a:tcPr marT="91425" marB="91425" marR="91425" marL="91425"/>
                </a:tc>
                <a:tc>
                  <a:txBody>
                    <a:bodyPr/>
                    <a:lstStyle/>
                    <a:p>
                      <a:pPr indent="0" lvl="0" marL="0" rtl="0" algn="ctr">
                        <a:spcBef>
                          <a:spcPts val="0"/>
                        </a:spcBef>
                        <a:spcAft>
                          <a:spcPts val="0"/>
                        </a:spcAft>
                        <a:buNone/>
                      </a:pPr>
                      <a:r>
                        <a:rPr lang="en"/>
                        <a:t>k=3</a:t>
                      </a:r>
                      <a:endParaRPr/>
                    </a:p>
                  </a:txBody>
                  <a:tcPr marT="91425" marB="91425" marR="91425" marL="91425"/>
                </a:tc>
                <a:tc>
                  <a:txBody>
                    <a:bodyPr/>
                    <a:lstStyle/>
                    <a:p>
                      <a:pPr indent="0" lvl="0" marL="0" rtl="0" algn="ctr">
                        <a:spcBef>
                          <a:spcPts val="0"/>
                        </a:spcBef>
                        <a:spcAft>
                          <a:spcPts val="0"/>
                        </a:spcAft>
                        <a:buNone/>
                      </a:pPr>
                      <a:r>
                        <a:rPr lang="en"/>
                        <a:t>k=4</a:t>
                      </a:r>
                      <a:endParaRPr/>
                    </a:p>
                  </a:txBody>
                  <a:tcPr marT="91425" marB="91425" marR="91425" marL="91425"/>
                </a:tc>
              </a:tr>
            </a:tbl>
          </a:graphicData>
        </a:graphic>
      </p:graphicFrame>
      <p:graphicFrame>
        <p:nvGraphicFramePr>
          <p:cNvPr id="618" name="Google Shape;618;p73"/>
          <p:cNvGraphicFramePr/>
          <p:nvPr/>
        </p:nvGraphicFramePr>
        <p:xfrm>
          <a:off x="533650" y="4461450"/>
          <a:ext cx="3000000" cy="3000000"/>
        </p:xfrm>
        <a:graphic>
          <a:graphicData uri="http://schemas.openxmlformats.org/drawingml/2006/table">
            <a:tbl>
              <a:tblPr>
                <a:noFill/>
                <a:tableStyleId>{AF60A358-B32F-4ACB-91BF-C1CB069F1883}</a:tableStyleId>
              </a:tblPr>
              <a:tblGrid>
                <a:gridCol w="2812150"/>
              </a:tblGrid>
              <a:tr h="396200">
                <a:tc>
                  <a:txBody>
                    <a:bodyPr/>
                    <a:lstStyle/>
                    <a:p>
                      <a:pPr indent="0" lvl="0" marL="0" rtl="0" algn="ctr">
                        <a:spcBef>
                          <a:spcPts val="0"/>
                        </a:spcBef>
                        <a:spcAft>
                          <a:spcPts val="0"/>
                        </a:spcAft>
                        <a:buNone/>
                      </a:pPr>
                      <a:r>
                        <a:rPr lang="en"/>
                        <a:t>k=5</a:t>
                      </a:r>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p:nvPr/>
        </p:nvSpPr>
        <p:spPr>
          <a:xfrm>
            <a:off x="317825" y="1012850"/>
            <a:ext cx="8217000" cy="34842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txBox="1"/>
          <p:nvPr>
            <p:ph type="title"/>
          </p:nvPr>
        </p:nvSpPr>
        <p:spPr>
          <a:xfrm>
            <a:off x="819150" y="362925"/>
            <a:ext cx="7505700" cy="5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Formation of Problem Statement</a:t>
            </a:r>
            <a:endParaRPr b="1" u="sng"/>
          </a:p>
        </p:txBody>
      </p:sp>
      <p:sp>
        <p:nvSpPr>
          <p:cNvPr id="210" name="Google Shape;210;p29"/>
          <p:cNvSpPr txBox="1"/>
          <p:nvPr/>
        </p:nvSpPr>
        <p:spPr>
          <a:xfrm>
            <a:off x="480506" y="1042625"/>
            <a:ext cx="8034900" cy="3443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a:buChar char="➢"/>
            </a:pPr>
            <a:r>
              <a:rPr lang="en">
                <a:latin typeface="Nunito"/>
                <a:ea typeface="Nunito"/>
                <a:cs typeface="Nunito"/>
                <a:sym typeface="Nunito"/>
              </a:rPr>
              <a:t>Thus, our </a:t>
            </a:r>
            <a:r>
              <a:rPr b="1" lang="en">
                <a:latin typeface="Nunito"/>
                <a:ea typeface="Nunito"/>
                <a:cs typeface="Nunito"/>
                <a:sym typeface="Nunito"/>
              </a:rPr>
              <a:t>Problem Statement</a:t>
            </a:r>
            <a:r>
              <a:rPr lang="en">
                <a:latin typeface="Nunito"/>
                <a:ea typeface="Nunito"/>
                <a:cs typeface="Nunito"/>
                <a:sym typeface="Nunito"/>
              </a:rPr>
              <a:t> is as follows: </a:t>
            </a:r>
            <a:endParaRPr>
              <a:latin typeface="Nunito"/>
              <a:ea typeface="Nunito"/>
              <a:cs typeface="Nunito"/>
              <a:sym typeface="Nunito"/>
            </a:endParaRPr>
          </a:p>
          <a:p>
            <a:pPr indent="0" lvl="0" marL="45720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i="1" lang="en">
                <a:latin typeface="Nunito"/>
                <a:ea typeface="Nunito"/>
                <a:cs typeface="Nunito"/>
                <a:sym typeface="Nunito"/>
              </a:rPr>
              <a:t>“To identify the regions governing gene regulation and classify them as highly interacting and non interacting regions”. </a:t>
            </a:r>
            <a:endParaRPr i="1" sz="1500">
              <a:latin typeface="Nunito"/>
              <a:ea typeface="Nunito"/>
              <a:cs typeface="Nunito"/>
              <a:sym typeface="Nunito"/>
            </a:endParaRPr>
          </a:p>
          <a:p>
            <a:pPr indent="0" lvl="0" marL="0" rtl="0" algn="l">
              <a:spcBef>
                <a:spcPts val="0"/>
              </a:spcBef>
              <a:spcAft>
                <a:spcPts val="0"/>
              </a:spcAft>
              <a:buNone/>
            </a:pPr>
            <a:r>
              <a:t/>
            </a:r>
            <a:endParaRPr sz="1500">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The </a:t>
            </a:r>
            <a:r>
              <a:rPr b="1" lang="en">
                <a:latin typeface="Nunito"/>
                <a:ea typeface="Nunito"/>
                <a:cs typeface="Nunito"/>
                <a:sym typeface="Nunito"/>
              </a:rPr>
              <a:t>Objectives</a:t>
            </a:r>
            <a:r>
              <a:rPr lang="en">
                <a:latin typeface="Nunito"/>
                <a:ea typeface="Nunito"/>
                <a:cs typeface="Nunito"/>
                <a:sym typeface="Nunito"/>
              </a:rPr>
              <a:t> being covered are : </a:t>
            </a:r>
            <a:endParaRPr>
              <a:latin typeface="Nunito"/>
              <a:ea typeface="Nunito"/>
              <a:cs typeface="Nunito"/>
              <a:sym typeface="Nunito"/>
            </a:endParaRPr>
          </a:p>
          <a:p>
            <a:pPr indent="-317500" lvl="0" marL="457200" rtl="0" algn="just">
              <a:lnSpc>
                <a:spcPct val="115000"/>
              </a:lnSpc>
              <a:spcBef>
                <a:spcPts val="0"/>
              </a:spcBef>
              <a:spcAft>
                <a:spcPts val="0"/>
              </a:spcAft>
              <a:buSzPts val="1400"/>
              <a:buFont typeface="Nunito"/>
              <a:buChar char="●"/>
            </a:pPr>
            <a:r>
              <a:rPr lang="en">
                <a:latin typeface="Nunito"/>
                <a:ea typeface="Nunito"/>
                <a:cs typeface="Nunito"/>
                <a:sym typeface="Nunito"/>
              </a:rPr>
              <a:t>Learn how to model biological sequencing and DNA data. Understand their underlying properties and how to find patterns in them</a:t>
            </a:r>
            <a:endParaRPr>
              <a:latin typeface="Nunito"/>
              <a:ea typeface="Nunito"/>
              <a:cs typeface="Nunito"/>
              <a:sym typeface="Nunito"/>
            </a:endParaRPr>
          </a:p>
          <a:p>
            <a:pPr indent="-317500" lvl="0" marL="457200" rtl="0" algn="just">
              <a:lnSpc>
                <a:spcPct val="115000"/>
              </a:lnSpc>
              <a:spcBef>
                <a:spcPts val="0"/>
              </a:spcBef>
              <a:spcAft>
                <a:spcPts val="0"/>
              </a:spcAft>
              <a:buSzPts val="1400"/>
              <a:buFont typeface="Nunito"/>
              <a:buChar char="●"/>
            </a:pPr>
            <a:r>
              <a:rPr lang="en">
                <a:latin typeface="Nunito"/>
                <a:ea typeface="Nunito"/>
                <a:cs typeface="Nunito"/>
                <a:sym typeface="Nunito"/>
              </a:rPr>
              <a:t>Efficiently use deep learning algorithms to distinguish TADs and their boundaries.</a:t>
            </a:r>
            <a:endParaRPr>
              <a:latin typeface="Nunito"/>
              <a:ea typeface="Nunito"/>
              <a:cs typeface="Nunito"/>
              <a:sym typeface="Nunito"/>
            </a:endParaRPr>
          </a:p>
          <a:p>
            <a:pPr indent="-317500" lvl="0" marL="457200" rtl="0" algn="just">
              <a:lnSpc>
                <a:spcPct val="115000"/>
              </a:lnSpc>
              <a:spcBef>
                <a:spcPts val="0"/>
              </a:spcBef>
              <a:spcAft>
                <a:spcPts val="0"/>
              </a:spcAft>
              <a:buSzPts val="1400"/>
              <a:buFont typeface="Nunito"/>
              <a:buChar char="●"/>
            </a:pPr>
            <a:r>
              <a:rPr lang="en">
                <a:latin typeface="Nunito"/>
                <a:ea typeface="Nunito"/>
                <a:cs typeface="Nunito"/>
                <a:sym typeface="Nunito"/>
              </a:rPr>
              <a:t>Classify genomic sequences as potentially interacting regions or non-interacting regions</a:t>
            </a:r>
            <a:endParaRPr>
              <a:latin typeface="Nunito"/>
              <a:ea typeface="Nunito"/>
              <a:cs typeface="Nunito"/>
              <a:sym typeface="Nunito"/>
            </a:endParaRPr>
          </a:p>
          <a:p>
            <a:pPr indent="-317500" lvl="0" marL="457200" rtl="0" algn="just">
              <a:lnSpc>
                <a:spcPct val="115000"/>
              </a:lnSpc>
              <a:spcBef>
                <a:spcPts val="0"/>
              </a:spcBef>
              <a:spcAft>
                <a:spcPts val="0"/>
              </a:spcAft>
              <a:buSzPts val="1400"/>
              <a:buFont typeface="Nunito"/>
              <a:buChar char="●"/>
            </a:pPr>
            <a:r>
              <a:rPr lang="en">
                <a:latin typeface="Nunito"/>
                <a:ea typeface="Nunito"/>
                <a:cs typeface="Nunito"/>
                <a:sym typeface="Nunito"/>
              </a:rPr>
              <a:t>Find which traits of TADs in these regions make them more interactive.</a:t>
            </a:r>
            <a:endParaRPr>
              <a:latin typeface="Nunito"/>
              <a:ea typeface="Nunito"/>
              <a:cs typeface="Nunito"/>
              <a:sym typeface="Nunito"/>
            </a:endParaRPr>
          </a:p>
          <a:p>
            <a:pPr indent="-317500" lvl="0" marL="457200" rtl="0" algn="just">
              <a:lnSpc>
                <a:spcPct val="115000"/>
              </a:lnSpc>
              <a:spcBef>
                <a:spcPts val="0"/>
              </a:spcBef>
              <a:spcAft>
                <a:spcPts val="0"/>
              </a:spcAft>
              <a:buSzPts val="1400"/>
              <a:buFont typeface="Nunito"/>
              <a:buChar char="●"/>
            </a:pPr>
            <a:r>
              <a:rPr lang="en">
                <a:latin typeface="Nunito"/>
                <a:ea typeface="Nunito"/>
                <a:cs typeface="Nunito"/>
                <a:sym typeface="Nunito"/>
              </a:rPr>
              <a:t>Understand how these specific regions influence gene regulation.</a:t>
            </a:r>
            <a:endParaRPr>
              <a:latin typeface="Nunito"/>
              <a:ea typeface="Nunito"/>
              <a:cs typeface="Nunito"/>
              <a:sym typeface="Nunito"/>
            </a:endParaRPr>
          </a:p>
          <a:p>
            <a:pPr indent="-317500" lvl="0" marL="457200" rtl="0" algn="just">
              <a:lnSpc>
                <a:spcPct val="115000"/>
              </a:lnSpc>
              <a:spcBef>
                <a:spcPts val="0"/>
              </a:spcBef>
              <a:spcAft>
                <a:spcPts val="0"/>
              </a:spcAft>
              <a:buSzPts val="1400"/>
              <a:buFont typeface="Nunito"/>
              <a:buChar char="●"/>
            </a:pPr>
            <a:r>
              <a:rPr lang="en">
                <a:latin typeface="Nunito"/>
                <a:ea typeface="Nunito"/>
                <a:cs typeface="Nunito"/>
                <a:sym typeface="Nunito"/>
              </a:rPr>
              <a:t>Find genomic sequence properties which influence the transformation of a cell into a diseased cell.</a:t>
            </a:r>
            <a:endParaRPr sz="1500">
              <a:latin typeface="Nunito"/>
              <a:ea typeface="Nunito"/>
              <a:cs typeface="Nunito"/>
              <a:sym typeface="Nunito"/>
            </a:endParaRPr>
          </a:p>
        </p:txBody>
      </p:sp>
      <p:pic>
        <p:nvPicPr>
          <p:cNvPr id="211" name="Google Shape;211;p29"/>
          <p:cNvPicPr preferRelativeResize="0"/>
          <p:nvPr/>
        </p:nvPicPr>
        <p:blipFill>
          <a:blip r:embed="rId3">
            <a:alphaModFix/>
          </a:blip>
          <a:stretch>
            <a:fillRect/>
          </a:stretch>
        </p:blipFill>
        <p:spPr>
          <a:xfrm>
            <a:off x="8175656" y="255986"/>
            <a:ext cx="701645" cy="7568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4"/>
          <p:cNvSpPr txBox="1"/>
          <p:nvPr>
            <p:ph type="title"/>
          </p:nvPr>
        </p:nvSpPr>
        <p:spPr>
          <a:xfrm>
            <a:off x="819150" y="426100"/>
            <a:ext cx="7505700" cy="54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Current Challenges</a:t>
            </a:r>
            <a:endParaRPr b="1" u="sng"/>
          </a:p>
        </p:txBody>
      </p:sp>
      <p:sp>
        <p:nvSpPr>
          <p:cNvPr id="624" name="Google Shape;624;p74"/>
          <p:cNvSpPr txBox="1"/>
          <p:nvPr>
            <p:ph idx="1" type="body"/>
          </p:nvPr>
        </p:nvSpPr>
        <p:spPr>
          <a:xfrm>
            <a:off x="819150" y="1224675"/>
            <a:ext cx="7505700" cy="24480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Overfitting, for MM order &gt;6, the AUC = 1 </a:t>
            </a:r>
            <a:endParaRPr sz="2000"/>
          </a:p>
          <a:p>
            <a:pPr indent="-355600" lvl="0" marL="457200" rtl="0" algn="l">
              <a:spcBef>
                <a:spcPts val="0"/>
              </a:spcBef>
              <a:spcAft>
                <a:spcPts val="0"/>
              </a:spcAft>
              <a:buSzPts val="2000"/>
              <a:buChar char="-"/>
            </a:pPr>
            <a:r>
              <a:rPr lang="en" sz="2000"/>
              <a:t>Time complexity: n**2 </a:t>
            </a:r>
            <a:endParaRPr sz="2000"/>
          </a:p>
          <a:p>
            <a:pPr indent="-355600" lvl="0" marL="457200" rtl="0" algn="l">
              <a:spcBef>
                <a:spcPts val="0"/>
              </a:spcBef>
              <a:spcAft>
                <a:spcPts val="0"/>
              </a:spcAft>
              <a:buSzPts val="2000"/>
              <a:buChar char="-"/>
            </a:pPr>
            <a:r>
              <a:rPr lang="en" sz="2000"/>
              <a:t>Initialising new dictionaries for every fold of the cross validation </a:t>
            </a:r>
            <a:endParaRPr sz="2000"/>
          </a:p>
          <a:p>
            <a:pPr indent="0" lvl="0" marL="457200" rtl="0" algn="l">
              <a:spcBef>
                <a:spcPts val="1200"/>
              </a:spcBef>
              <a:spcAft>
                <a:spcPts val="1200"/>
              </a:spcAft>
              <a:buNone/>
            </a:pPr>
            <a:r>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5"/>
          <p:cNvSpPr txBox="1"/>
          <p:nvPr>
            <p:ph type="title"/>
          </p:nvPr>
        </p:nvSpPr>
        <p:spPr>
          <a:xfrm>
            <a:off x="819150" y="426100"/>
            <a:ext cx="7505700" cy="54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Conclusion and Future Work</a:t>
            </a:r>
            <a:endParaRPr b="1" u="sng"/>
          </a:p>
        </p:txBody>
      </p:sp>
      <p:sp>
        <p:nvSpPr>
          <p:cNvPr id="630" name="Google Shape;630;p75"/>
          <p:cNvSpPr txBox="1"/>
          <p:nvPr>
            <p:ph idx="1" type="body"/>
          </p:nvPr>
        </p:nvSpPr>
        <p:spPr>
          <a:xfrm>
            <a:off x="819150" y="1224675"/>
            <a:ext cx="7505700" cy="24480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Overfitting, for MM order &gt;6, the AUC = 1 </a:t>
            </a:r>
            <a:endParaRPr sz="2000"/>
          </a:p>
          <a:p>
            <a:pPr indent="-355600" lvl="0" marL="457200" rtl="0" algn="l">
              <a:spcBef>
                <a:spcPts val="0"/>
              </a:spcBef>
              <a:spcAft>
                <a:spcPts val="0"/>
              </a:spcAft>
              <a:buSzPts val="2000"/>
              <a:buChar char="-"/>
            </a:pPr>
            <a:r>
              <a:rPr lang="en" sz="2000"/>
              <a:t>Time complexity: n**2 </a:t>
            </a:r>
            <a:endParaRPr sz="2000"/>
          </a:p>
          <a:p>
            <a:pPr indent="-355600" lvl="0" marL="457200" rtl="0" algn="l">
              <a:spcBef>
                <a:spcPts val="0"/>
              </a:spcBef>
              <a:spcAft>
                <a:spcPts val="0"/>
              </a:spcAft>
              <a:buSzPts val="2000"/>
              <a:buChar char="-"/>
            </a:pPr>
            <a:r>
              <a:rPr lang="en" sz="2000"/>
              <a:t>Initialising new dictionaries for every fold of the cross validation </a:t>
            </a:r>
            <a:endParaRPr sz="2000"/>
          </a:p>
          <a:p>
            <a:pPr indent="0" lvl="0" marL="457200" rtl="0" algn="l">
              <a:spcBef>
                <a:spcPts val="1200"/>
              </a:spcBef>
              <a:spcAft>
                <a:spcPts val="1200"/>
              </a:spcAft>
              <a:buNone/>
            </a:pPr>
            <a:r>
              <a:t/>
            </a:r>
            <a:endParaRPr sz="2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6"/>
          <p:cNvSpPr txBox="1"/>
          <p:nvPr>
            <p:ph type="title"/>
          </p:nvPr>
        </p:nvSpPr>
        <p:spPr>
          <a:xfrm>
            <a:off x="819150" y="362925"/>
            <a:ext cx="7505700" cy="5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References</a:t>
            </a:r>
            <a:endParaRPr b="1" u="sng"/>
          </a:p>
        </p:txBody>
      </p:sp>
      <p:sp>
        <p:nvSpPr>
          <p:cNvPr id="636" name="Google Shape;636;p76"/>
          <p:cNvSpPr txBox="1"/>
          <p:nvPr/>
        </p:nvSpPr>
        <p:spPr>
          <a:xfrm>
            <a:off x="648800" y="1087000"/>
            <a:ext cx="75720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latin typeface="Nunito"/>
              <a:ea typeface="Nunito"/>
              <a:cs typeface="Nunito"/>
              <a:sym typeface="Nunito"/>
            </a:endParaRPr>
          </a:p>
        </p:txBody>
      </p:sp>
      <p:sp>
        <p:nvSpPr>
          <p:cNvPr id="637" name="Google Shape;637;p76"/>
          <p:cNvSpPr txBox="1"/>
          <p:nvPr/>
        </p:nvSpPr>
        <p:spPr>
          <a:xfrm>
            <a:off x="340200" y="1008225"/>
            <a:ext cx="8210400" cy="19956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SzPts val="1300"/>
              <a:buFont typeface="Nunito"/>
              <a:buAutoNum type="arabicPeriod"/>
            </a:pPr>
            <a:r>
              <a:rPr lang="en" sz="1300">
                <a:latin typeface="Nunito"/>
                <a:ea typeface="Nunito"/>
                <a:cs typeface="Nunito"/>
                <a:sym typeface="Nunito"/>
              </a:rPr>
              <a:t>Methods for mapping 3D chromosome architecture: theory </a:t>
            </a:r>
            <a:r>
              <a:rPr lang="en" sz="1300" u="sng">
                <a:solidFill>
                  <a:srgbClr val="1155CC"/>
                </a:solidFill>
                <a:latin typeface="Nunito"/>
                <a:ea typeface="Nunito"/>
                <a:cs typeface="Nunito"/>
                <a:sym typeface="Nunito"/>
                <a:hlinkClick r:id="rId3">
                  <a:extLst>
                    <a:ext uri="{A12FA001-AC4F-418D-AE19-62706E023703}">
                      <ahyp:hlinkClr val="tx"/>
                    </a:ext>
                  </a:extLst>
                </a:hlinkClick>
              </a:rPr>
              <a:t>https://www.nature.com/articles/s41576-019-0195-2</a:t>
            </a:r>
            <a:endParaRPr sz="1300">
              <a:latin typeface="Nunito"/>
              <a:ea typeface="Nunito"/>
              <a:cs typeface="Nunito"/>
              <a:sym typeface="Nunito"/>
            </a:endParaRPr>
          </a:p>
          <a:p>
            <a:pPr indent="-311150" lvl="0" marL="457200" rtl="0" algn="l">
              <a:lnSpc>
                <a:spcPct val="115000"/>
              </a:lnSpc>
              <a:spcBef>
                <a:spcPts val="0"/>
              </a:spcBef>
              <a:spcAft>
                <a:spcPts val="0"/>
              </a:spcAft>
              <a:buSzPts val="1300"/>
              <a:buFont typeface="Nunito"/>
              <a:buAutoNum type="arabicPeriod"/>
            </a:pPr>
            <a:r>
              <a:rPr lang="en" sz="1300">
                <a:latin typeface="Nunito"/>
                <a:ea typeface="Nunito"/>
                <a:cs typeface="Nunito"/>
                <a:sym typeface="Nunito"/>
              </a:rPr>
              <a:t>3C and 3C-based techniques: the powerful tools for spatial genome organization deciphering: method </a:t>
            </a:r>
            <a:r>
              <a:rPr lang="en" sz="1300" u="sng">
                <a:solidFill>
                  <a:srgbClr val="1155CC"/>
                </a:solidFill>
                <a:latin typeface="Nunito"/>
                <a:ea typeface="Nunito"/>
                <a:cs typeface="Nunito"/>
                <a:sym typeface="Nunito"/>
                <a:hlinkClick r:id="rId4">
                  <a:extLst>
                    <a:ext uri="{A12FA001-AC4F-418D-AE19-62706E023703}">
                      <ahyp:hlinkClr val="tx"/>
                    </a:ext>
                  </a:extLst>
                </a:hlinkClick>
              </a:rPr>
              <a:t>https://molecularcytogenetics.biomedcentral.com/articles/10.1186/s13039-018-0368-2</a:t>
            </a:r>
            <a:endParaRPr sz="1300">
              <a:latin typeface="Nunito"/>
              <a:ea typeface="Nunito"/>
              <a:cs typeface="Nunito"/>
              <a:sym typeface="Nunito"/>
            </a:endParaRPr>
          </a:p>
          <a:p>
            <a:pPr indent="-311150" lvl="0" marL="457200" rtl="0" algn="l">
              <a:lnSpc>
                <a:spcPct val="115000"/>
              </a:lnSpc>
              <a:spcBef>
                <a:spcPts val="0"/>
              </a:spcBef>
              <a:spcAft>
                <a:spcPts val="0"/>
              </a:spcAft>
              <a:buSzPts val="1300"/>
              <a:buFont typeface="Nunito"/>
              <a:buAutoNum type="arabicPeriod"/>
            </a:pPr>
            <a:r>
              <a:rPr lang="en" sz="1300">
                <a:latin typeface="Nunito"/>
                <a:ea typeface="Nunito"/>
                <a:cs typeface="Nunito"/>
                <a:sym typeface="Nunito"/>
              </a:rPr>
              <a:t>A decade of 3C technologies: insights into nuclear organization: theory </a:t>
            </a:r>
            <a:r>
              <a:rPr lang="en" sz="1300" u="sng">
                <a:solidFill>
                  <a:srgbClr val="1155CC"/>
                </a:solidFill>
                <a:latin typeface="Nunito"/>
                <a:ea typeface="Nunito"/>
                <a:cs typeface="Nunito"/>
                <a:sym typeface="Nunito"/>
                <a:hlinkClick r:id="rId5">
                  <a:extLst>
                    <a:ext uri="{A12FA001-AC4F-418D-AE19-62706E023703}">
                      <ahyp:hlinkClr val="tx"/>
                    </a:ext>
                  </a:extLst>
                </a:hlinkClick>
              </a:rPr>
              <a:t>http://genesdev.cshlp.org/content/26/1/11.full</a:t>
            </a:r>
            <a:endParaRPr sz="1300">
              <a:latin typeface="Nunito"/>
              <a:ea typeface="Nunito"/>
              <a:cs typeface="Nunito"/>
              <a:sym typeface="Nunito"/>
            </a:endParaRPr>
          </a:p>
          <a:p>
            <a:pPr indent="-311150" lvl="0" marL="457200" rtl="0" algn="l">
              <a:lnSpc>
                <a:spcPct val="115000"/>
              </a:lnSpc>
              <a:spcBef>
                <a:spcPts val="0"/>
              </a:spcBef>
              <a:spcAft>
                <a:spcPts val="0"/>
              </a:spcAft>
              <a:buSzPts val="1300"/>
              <a:buFont typeface="Nunito"/>
              <a:buAutoNum type="arabicPeriod"/>
            </a:pPr>
            <a:r>
              <a:rPr lang="en" sz="1300">
                <a:latin typeface="Nunito"/>
                <a:ea typeface="Nunito"/>
                <a:cs typeface="Nunito"/>
                <a:sym typeface="Nunito"/>
              </a:rPr>
              <a:t>Comparative Hi-C Reveals that CTCF Underlies Evolution of Chromosomal Domain Architecture: method </a:t>
            </a:r>
            <a:r>
              <a:rPr lang="en" sz="1300" u="sng">
                <a:solidFill>
                  <a:srgbClr val="1155CC"/>
                </a:solidFill>
                <a:latin typeface="Nunito"/>
                <a:ea typeface="Nunito"/>
                <a:cs typeface="Nunito"/>
                <a:sym typeface="Nunito"/>
                <a:hlinkClick r:id="rId6">
                  <a:extLst>
                    <a:ext uri="{A12FA001-AC4F-418D-AE19-62706E023703}">
                      <ahyp:hlinkClr val="tx"/>
                    </a:ext>
                  </a:extLst>
                </a:hlinkClick>
              </a:rPr>
              <a:t>https://www.sciencedirect.com/science/article/pii/S2211124715001126#app1</a:t>
            </a:r>
            <a:endParaRPr sz="1300">
              <a:latin typeface="Nunito"/>
              <a:ea typeface="Nunito"/>
              <a:cs typeface="Nunito"/>
              <a:sym typeface="Nunito"/>
            </a:endParaRPr>
          </a:p>
        </p:txBody>
      </p:sp>
      <p:pic>
        <p:nvPicPr>
          <p:cNvPr id="638" name="Google Shape;638;p76"/>
          <p:cNvPicPr preferRelativeResize="0"/>
          <p:nvPr/>
        </p:nvPicPr>
        <p:blipFill>
          <a:blip r:embed="rId7">
            <a:alphaModFix/>
          </a:blip>
          <a:stretch>
            <a:fillRect/>
          </a:stretch>
        </p:blipFill>
        <p:spPr>
          <a:xfrm>
            <a:off x="8175656" y="255986"/>
            <a:ext cx="701645" cy="7568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7"/>
          <p:cNvSpPr txBox="1"/>
          <p:nvPr>
            <p:ph type="title"/>
          </p:nvPr>
        </p:nvSpPr>
        <p:spPr>
          <a:xfrm>
            <a:off x="1957200" y="2094450"/>
            <a:ext cx="5229600" cy="954600"/>
          </a:xfrm>
          <a:prstGeom prst="rect">
            <a:avLst/>
          </a:prstGeom>
          <a:solidFill>
            <a:srgbClr val="EFEFEF"/>
          </a:solidFill>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type="title"/>
          </p:nvPr>
        </p:nvSpPr>
        <p:spPr>
          <a:xfrm>
            <a:off x="464425" y="362925"/>
            <a:ext cx="8136900" cy="5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Literature Review</a:t>
            </a:r>
            <a:endParaRPr b="1" u="sng"/>
          </a:p>
        </p:txBody>
      </p:sp>
      <p:graphicFrame>
        <p:nvGraphicFramePr>
          <p:cNvPr id="217" name="Google Shape;217;p30"/>
          <p:cNvGraphicFramePr/>
          <p:nvPr/>
        </p:nvGraphicFramePr>
        <p:xfrm>
          <a:off x="414900" y="1109450"/>
          <a:ext cx="3000000" cy="3000000"/>
        </p:xfrm>
        <a:graphic>
          <a:graphicData uri="http://schemas.openxmlformats.org/drawingml/2006/table">
            <a:tbl>
              <a:tblPr>
                <a:noFill/>
                <a:tableStyleId>{AF60A358-B32F-4ACB-91BF-C1CB069F1883}</a:tableStyleId>
              </a:tblPr>
              <a:tblGrid>
                <a:gridCol w="1976000"/>
                <a:gridCol w="1782250"/>
                <a:gridCol w="516200"/>
                <a:gridCol w="4039750"/>
              </a:tblGrid>
              <a:tr h="344025">
                <a:tc>
                  <a:txBody>
                    <a:bodyPr/>
                    <a:lstStyle/>
                    <a:p>
                      <a:pPr indent="0" lvl="0" marL="0" rtl="0" algn="l">
                        <a:spcBef>
                          <a:spcPts val="0"/>
                        </a:spcBef>
                        <a:spcAft>
                          <a:spcPts val="0"/>
                        </a:spcAft>
                        <a:buNone/>
                      </a:pPr>
                      <a:r>
                        <a:rPr b="1" lang="en" sz="1100" u="sng"/>
                        <a:t>Paper Name</a:t>
                      </a:r>
                      <a:endParaRPr b="1" sz="1100" u="sng"/>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 sz="1100" u="sng"/>
                        <a:t>Author Names</a:t>
                      </a:r>
                      <a:endParaRPr b="1" sz="1100" u="sng"/>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 sz="1100" u="sng"/>
                        <a:t>Year</a:t>
                      </a:r>
                      <a:endParaRPr b="1" sz="1100" u="sng"/>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b="1" lang="en" sz="1100" u="sng"/>
                        <a:t>Details</a:t>
                      </a:r>
                      <a:endParaRPr b="1" sz="1100" u="sng"/>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CE5CD"/>
                    </a:solidFill>
                  </a:tcPr>
                </a:tc>
              </a:tr>
              <a:tr h="635700">
                <a:tc>
                  <a:txBody>
                    <a:bodyPr/>
                    <a:lstStyle/>
                    <a:p>
                      <a:pPr indent="0" lvl="0" marL="0" rtl="0" algn="l">
                        <a:spcBef>
                          <a:spcPts val="0"/>
                        </a:spcBef>
                        <a:spcAft>
                          <a:spcPts val="0"/>
                        </a:spcAft>
                        <a:buNone/>
                      </a:pPr>
                      <a:r>
                        <a:rPr lang="en" sz="1000"/>
                        <a:t>Methods for mapping 3D chromosome architecture</a:t>
                      </a:r>
                      <a:endParaRPr sz="1000"/>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t>Rieke Kempfer &amp; Ana Pombo </a:t>
                      </a:r>
                      <a:endParaRPr sz="1000"/>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t>2019</a:t>
                      </a:r>
                      <a:endParaRPr sz="1000"/>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t>Discusses the Chromatin Conformation Capture 3C approach needed to study the chromatin structure. They reveal the chromosome organization.</a:t>
                      </a:r>
                      <a:endParaRPr sz="1000"/>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r>
              <a:tr h="777775">
                <a:tc>
                  <a:txBody>
                    <a:bodyPr/>
                    <a:lstStyle/>
                    <a:p>
                      <a:pPr indent="0" lvl="0" marL="0" rtl="0" algn="l">
                        <a:spcBef>
                          <a:spcPts val="0"/>
                        </a:spcBef>
                        <a:spcAft>
                          <a:spcPts val="0"/>
                        </a:spcAft>
                        <a:buNone/>
                      </a:pPr>
                      <a:r>
                        <a:rPr lang="en" sz="1000"/>
                        <a:t>3C and 3C-based techniques: the powerful tools for spatial genome organization deciphering</a:t>
                      </a:r>
                      <a:endParaRPr sz="1000"/>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t>Jinlei Han, Zhiliang Zhang &amp; Kai Wang</a:t>
                      </a:r>
                      <a:endParaRPr sz="1000"/>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t>2018</a:t>
                      </a:r>
                      <a:endParaRPr sz="1000"/>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t>Discusses how Hi-C has helped in visualizing the abstract 3D structure of the genome. High-throughput and long sequencing reads, single cell sequencing and epigenomics data provide us more insights on the 3D genome .</a:t>
                      </a:r>
                      <a:endParaRPr sz="1000"/>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r>
              <a:tr h="1076950">
                <a:tc>
                  <a:txBody>
                    <a:bodyPr/>
                    <a:lstStyle/>
                    <a:p>
                      <a:pPr indent="0" lvl="0" marL="0" rtl="0" algn="l">
                        <a:spcBef>
                          <a:spcPts val="0"/>
                        </a:spcBef>
                        <a:spcAft>
                          <a:spcPts val="0"/>
                        </a:spcAft>
                        <a:buNone/>
                      </a:pPr>
                      <a:r>
                        <a:rPr lang="en" sz="1000"/>
                        <a:t>Comparative Hi-C Reveals that CTCF Underlies Evolution of Chromosomal Domain Architecture</a:t>
                      </a:r>
                      <a:endParaRPr sz="1000"/>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t>Matteo Vietri Rudan,Christopher Barrington,Stephen Henderson,Christina Ernst, Duncan T.Odom, Amos Tanay,Suzana Hadjur</a:t>
                      </a:r>
                      <a:endParaRPr sz="1000"/>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t>2015</a:t>
                      </a:r>
                      <a:endParaRPr sz="1000"/>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t>Tells us how Hi-C is used to detect gene proximity and chromosomal rearrangements. Hi-C approach extends 3C-Seq to map chromatin contacts genome-wide, and it has also been applied to studying in situ chromatin interactions.</a:t>
                      </a:r>
                      <a:endParaRPr sz="1000"/>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r>
              <a:tr h="777775">
                <a:tc>
                  <a:txBody>
                    <a:bodyPr/>
                    <a:lstStyle/>
                    <a:p>
                      <a:pPr indent="0" lvl="0" marL="0" rtl="0" algn="l">
                        <a:spcBef>
                          <a:spcPts val="0"/>
                        </a:spcBef>
                        <a:spcAft>
                          <a:spcPts val="0"/>
                        </a:spcAft>
                        <a:buNone/>
                      </a:pPr>
                      <a:r>
                        <a:rPr lang="en" sz="1000"/>
                        <a:t>A decade of 3C technologies: insights into nuclear organization</a:t>
                      </a:r>
                      <a:endParaRPr sz="1000"/>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t>Elzo de Wit and Wouter de Laat</a:t>
                      </a:r>
                      <a:endParaRPr sz="1000"/>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t>2012</a:t>
                      </a:r>
                      <a:endParaRPr sz="1000"/>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1000"/>
                        <a:t>Discusses how current 3C, 4C [ chromosome conformation capture-on-chip ], 5C [chromosome conformation capture carbon copy], HiC, and ChIA-PET),have contributed to our current understanding of genome structure</a:t>
                      </a:r>
                      <a:endParaRPr sz="1000"/>
                    </a:p>
                  </a:txBody>
                  <a:tcPr marT="91425" marB="91425" marR="91425" marL="91425">
                    <a:lnL cap="flat" cmpd="sng" w="19050">
                      <a:solidFill>
                        <a:srgbClr val="695D46"/>
                      </a:solidFill>
                      <a:prstDash val="solid"/>
                      <a:round/>
                      <a:headEnd len="sm" w="sm" type="none"/>
                      <a:tailEnd len="sm" w="sm" type="none"/>
                    </a:lnL>
                    <a:lnR cap="flat" cmpd="sng" w="19050">
                      <a:solidFill>
                        <a:srgbClr val="695D46"/>
                      </a:solidFill>
                      <a:prstDash val="solid"/>
                      <a:round/>
                      <a:headEnd len="sm" w="sm" type="none"/>
                      <a:tailEnd len="sm" w="sm" type="none"/>
                    </a:lnR>
                    <a:lnT cap="flat" cmpd="sng" w="19050">
                      <a:solidFill>
                        <a:srgbClr val="695D46"/>
                      </a:solidFill>
                      <a:prstDash val="solid"/>
                      <a:round/>
                      <a:headEnd len="sm" w="sm" type="none"/>
                      <a:tailEnd len="sm" w="sm" type="none"/>
                    </a:lnT>
                    <a:lnB cap="flat" cmpd="sng" w="19050">
                      <a:solidFill>
                        <a:srgbClr val="695D46"/>
                      </a:solidFill>
                      <a:prstDash val="solid"/>
                      <a:round/>
                      <a:headEnd len="sm" w="sm" type="none"/>
                      <a:tailEnd len="sm" w="sm" type="none"/>
                    </a:lnB>
                    <a:solidFill>
                      <a:srgbClr val="F3F3F3"/>
                    </a:solidFill>
                  </a:tcPr>
                </a:tc>
              </a:tr>
            </a:tbl>
          </a:graphicData>
        </a:graphic>
      </p:graphicFrame>
      <p:pic>
        <p:nvPicPr>
          <p:cNvPr id="218" name="Google Shape;218;p30"/>
          <p:cNvPicPr preferRelativeResize="0"/>
          <p:nvPr/>
        </p:nvPicPr>
        <p:blipFill>
          <a:blip r:embed="rId3">
            <a:alphaModFix/>
          </a:blip>
          <a:stretch>
            <a:fillRect/>
          </a:stretch>
        </p:blipFill>
        <p:spPr>
          <a:xfrm>
            <a:off x="8175656" y="255986"/>
            <a:ext cx="701645" cy="75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7"/>
                                        </p:tgtEl>
                                        <p:attrNameLst>
                                          <p:attrName>style.visibility</p:attrName>
                                        </p:attrNameLst>
                                      </p:cBhvr>
                                      <p:to>
                                        <p:strVal val="visible"/>
                                      </p:to>
                                    </p:set>
                                    <p:anim calcmode="lin" valueType="num">
                                      <p:cBhvr additive="base">
                                        <p:cTn dur="1000"/>
                                        <p:tgtEl>
                                          <p:spTgt spid="21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type="title"/>
          </p:nvPr>
        </p:nvSpPr>
        <p:spPr>
          <a:xfrm>
            <a:off x="440000" y="265175"/>
            <a:ext cx="8136900" cy="5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Literature Review</a:t>
            </a:r>
            <a:endParaRPr b="1" u="sng"/>
          </a:p>
          <a:p>
            <a:pPr indent="0" lvl="0" marL="0" rtl="0" algn="l">
              <a:spcBef>
                <a:spcPts val="0"/>
              </a:spcBef>
              <a:spcAft>
                <a:spcPts val="0"/>
              </a:spcAft>
              <a:buNone/>
            </a:pPr>
            <a:r>
              <a:t/>
            </a:r>
            <a:endParaRPr b="1" u="sng"/>
          </a:p>
        </p:txBody>
      </p:sp>
      <p:pic>
        <p:nvPicPr>
          <p:cNvPr id="224" name="Google Shape;224;p31"/>
          <p:cNvPicPr preferRelativeResize="0"/>
          <p:nvPr/>
        </p:nvPicPr>
        <p:blipFill>
          <a:blip r:embed="rId3">
            <a:alphaModFix/>
          </a:blip>
          <a:stretch>
            <a:fillRect/>
          </a:stretch>
        </p:blipFill>
        <p:spPr>
          <a:xfrm>
            <a:off x="7559551" y="1508288"/>
            <a:ext cx="1142525" cy="914025"/>
          </a:xfrm>
          <a:prstGeom prst="rect">
            <a:avLst/>
          </a:prstGeom>
          <a:noFill/>
          <a:ln cap="flat" cmpd="sng" w="19050">
            <a:solidFill>
              <a:schemeClr val="dk2"/>
            </a:solidFill>
            <a:prstDash val="solid"/>
            <a:round/>
            <a:headEnd len="sm" w="sm" type="none"/>
            <a:tailEnd len="sm" w="sm" type="none"/>
          </a:ln>
        </p:spPr>
      </p:pic>
      <p:pic>
        <p:nvPicPr>
          <p:cNvPr id="225" name="Google Shape;225;p31"/>
          <p:cNvPicPr preferRelativeResize="0"/>
          <p:nvPr/>
        </p:nvPicPr>
        <p:blipFill>
          <a:blip r:embed="rId4">
            <a:alphaModFix/>
          </a:blip>
          <a:stretch>
            <a:fillRect/>
          </a:stretch>
        </p:blipFill>
        <p:spPr>
          <a:xfrm>
            <a:off x="7559553" y="2917775"/>
            <a:ext cx="1197525" cy="829400"/>
          </a:xfrm>
          <a:prstGeom prst="rect">
            <a:avLst/>
          </a:prstGeom>
          <a:noFill/>
          <a:ln cap="flat" cmpd="sng" w="19050">
            <a:solidFill>
              <a:schemeClr val="dk2"/>
            </a:solidFill>
            <a:prstDash val="solid"/>
            <a:round/>
            <a:headEnd len="sm" w="sm" type="none"/>
            <a:tailEnd len="sm" w="sm" type="none"/>
          </a:ln>
        </p:spPr>
      </p:pic>
      <p:graphicFrame>
        <p:nvGraphicFramePr>
          <p:cNvPr id="226" name="Google Shape;226;p31"/>
          <p:cNvGraphicFramePr/>
          <p:nvPr/>
        </p:nvGraphicFramePr>
        <p:xfrm>
          <a:off x="440000" y="965675"/>
          <a:ext cx="3000000" cy="3000000"/>
        </p:xfrm>
        <a:graphic>
          <a:graphicData uri="http://schemas.openxmlformats.org/drawingml/2006/table">
            <a:tbl>
              <a:tblPr>
                <a:noFill/>
                <a:tableStyleId>{48E573A6-3AA4-4F42-B3F4-1A12F66CF131}</a:tableStyleId>
              </a:tblPr>
              <a:tblGrid>
                <a:gridCol w="762300"/>
                <a:gridCol w="2511300"/>
                <a:gridCol w="2131450"/>
                <a:gridCol w="1574775"/>
              </a:tblGrid>
              <a:tr h="269975">
                <a:tc>
                  <a:txBody>
                    <a:bodyPr/>
                    <a:lstStyle/>
                    <a:p>
                      <a:pPr indent="0" lvl="0" marL="0" rtl="0" algn="l">
                        <a:spcBef>
                          <a:spcPts val="0"/>
                        </a:spcBef>
                        <a:spcAft>
                          <a:spcPts val="0"/>
                        </a:spcAft>
                        <a:buNone/>
                      </a:pPr>
                      <a:r>
                        <a:rPr b="1" lang="en" sz="900"/>
                        <a:t>Method</a:t>
                      </a:r>
                      <a:endParaRPr b="1" sz="900"/>
                    </a:p>
                  </a:txBody>
                  <a:tcPr marT="63500" marB="63500" marR="63500" marL="63500">
                    <a:solidFill>
                      <a:srgbClr val="F4CCCC"/>
                    </a:solidFill>
                  </a:tcPr>
                </a:tc>
                <a:tc>
                  <a:txBody>
                    <a:bodyPr/>
                    <a:lstStyle/>
                    <a:p>
                      <a:pPr indent="0" lvl="0" marL="0" rtl="0" algn="l">
                        <a:spcBef>
                          <a:spcPts val="0"/>
                        </a:spcBef>
                        <a:spcAft>
                          <a:spcPts val="0"/>
                        </a:spcAft>
                        <a:buNone/>
                      </a:pPr>
                      <a:r>
                        <a:rPr b="1" lang="en" sz="900"/>
                        <a:t>Description</a:t>
                      </a:r>
                      <a:endParaRPr b="1" sz="900"/>
                    </a:p>
                  </a:txBody>
                  <a:tcPr marT="63500" marB="63500" marR="63500" marL="63500">
                    <a:solidFill>
                      <a:srgbClr val="F4CCCC"/>
                    </a:solidFill>
                  </a:tcPr>
                </a:tc>
                <a:tc>
                  <a:txBody>
                    <a:bodyPr/>
                    <a:lstStyle/>
                    <a:p>
                      <a:pPr indent="0" lvl="0" marL="0" rtl="0" algn="l">
                        <a:spcBef>
                          <a:spcPts val="0"/>
                        </a:spcBef>
                        <a:spcAft>
                          <a:spcPts val="0"/>
                        </a:spcAft>
                        <a:buNone/>
                      </a:pPr>
                      <a:r>
                        <a:rPr b="1" lang="en" sz="900"/>
                        <a:t>Advantages</a:t>
                      </a:r>
                      <a:endParaRPr b="1" sz="900"/>
                    </a:p>
                  </a:txBody>
                  <a:tcPr marT="63500" marB="63500" marR="63500" marL="63500">
                    <a:solidFill>
                      <a:srgbClr val="F4CCCC"/>
                    </a:solidFill>
                  </a:tcPr>
                </a:tc>
                <a:tc>
                  <a:txBody>
                    <a:bodyPr/>
                    <a:lstStyle/>
                    <a:p>
                      <a:pPr indent="0" lvl="0" marL="0" rtl="0" algn="l">
                        <a:spcBef>
                          <a:spcPts val="0"/>
                        </a:spcBef>
                        <a:spcAft>
                          <a:spcPts val="0"/>
                        </a:spcAft>
                        <a:buNone/>
                      </a:pPr>
                      <a:r>
                        <a:rPr b="1" lang="en" sz="900"/>
                        <a:t>Disadvantages</a:t>
                      </a:r>
                      <a:endParaRPr b="1" sz="900"/>
                    </a:p>
                  </a:txBody>
                  <a:tcPr marT="63500" marB="63500" marR="63500" marL="63500">
                    <a:solidFill>
                      <a:srgbClr val="F4CCCC"/>
                    </a:solidFill>
                  </a:tcPr>
                </a:tc>
              </a:tr>
              <a:tr h="351975">
                <a:tc>
                  <a:txBody>
                    <a:bodyPr/>
                    <a:lstStyle/>
                    <a:p>
                      <a:pPr indent="0" lvl="0" marL="0" rtl="0" algn="l">
                        <a:spcBef>
                          <a:spcPts val="0"/>
                        </a:spcBef>
                        <a:spcAft>
                          <a:spcPts val="0"/>
                        </a:spcAft>
                        <a:buNone/>
                      </a:pPr>
                      <a:r>
                        <a:rPr b="1" lang="en" sz="900" u="sng"/>
                        <a:t>3C</a:t>
                      </a:r>
                      <a:endParaRPr b="1" sz="900" u="sng"/>
                    </a:p>
                  </a:txBody>
                  <a:tcPr marT="63500" marB="63500" marR="63500" marL="63500">
                    <a:solidFill>
                      <a:srgbClr val="FFFFFF"/>
                    </a:solidFill>
                  </a:tcPr>
                </a:tc>
                <a:tc>
                  <a:txBody>
                    <a:bodyPr/>
                    <a:lstStyle/>
                    <a:p>
                      <a:pPr indent="0" lvl="0" marL="0" rtl="0" algn="l">
                        <a:spcBef>
                          <a:spcPts val="0"/>
                        </a:spcBef>
                        <a:spcAft>
                          <a:spcPts val="0"/>
                        </a:spcAft>
                        <a:buNone/>
                      </a:pPr>
                      <a:r>
                        <a:rPr lang="en" sz="900"/>
                        <a:t>Used to study chromatin structure</a:t>
                      </a:r>
                      <a:endParaRPr sz="900"/>
                    </a:p>
                    <a:p>
                      <a:pPr indent="0" lvl="0" marL="0" rtl="0" algn="l">
                        <a:spcBef>
                          <a:spcPts val="0"/>
                        </a:spcBef>
                        <a:spcAft>
                          <a:spcPts val="0"/>
                        </a:spcAft>
                        <a:buNone/>
                      </a:pPr>
                      <a:r>
                        <a:rPr lang="en" sz="900"/>
                        <a:t>Basis for several derivative techniques</a:t>
                      </a:r>
                      <a:endParaRPr sz="900"/>
                    </a:p>
                  </a:txBody>
                  <a:tcPr marT="63500" marB="63500" marR="63500" marL="63500">
                    <a:solidFill>
                      <a:srgbClr val="FFFFFF"/>
                    </a:solidFill>
                  </a:tcPr>
                </a:tc>
                <a:tc>
                  <a:txBody>
                    <a:bodyPr/>
                    <a:lstStyle/>
                    <a:p>
                      <a:pPr indent="0" lvl="0" marL="0" rtl="0" algn="l">
                        <a:spcBef>
                          <a:spcPts val="0"/>
                        </a:spcBef>
                        <a:spcAft>
                          <a:spcPts val="0"/>
                        </a:spcAft>
                        <a:buNone/>
                      </a:pPr>
                      <a:r>
                        <a:rPr lang="en" sz="900"/>
                        <a:t>Highly Quantitative</a:t>
                      </a:r>
                      <a:endParaRPr sz="900"/>
                    </a:p>
                    <a:p>
                      <a:pPr indent="0" lvl="0" marL="0" rtl="0" algn="l">
                        <a:spcBef>
                          <a:spcPts val="0"/>
                        </a:spcBef>
                        <a:spcAft>
                          <a:spcPts val="0"/>
                        </a:spcAft>
                        <a:buNone/>
                      </a:pPr>
                      <a:r>
                        <a:rPr lang="en" sz="900"/>
                        <a:t>Easy Data Analysis</a:t>
                      </a:r>
                      <a:endParaRPr sz="900"/>
                    </a:p>
                  </a:txBody>
                  <a:tcPr marT="63500" marB="63500" marR="63500" marL="63500">
                    <a:solidFill>
                      <a:srgbClr val="FFFFFF"/>
                    </a:solidFill>
                  </a:tcPr>
                </a:tc>
                <a:tc>
                  <a:txBody>
                    <a:bodyPr/>
                    <a:lstStyle/>
                    <a:p>
                      <a:pPr indent="0" lvl="0" marL="0" rtl="0" algn="l">
                        <a:spcBef>
                          <a:spcPts val="0"/>
                        </a:spcBef>
                        <a:spcAft>
                          <a:spcPts val="0"/>
                        </a:spcAft>
                        <a:buNone/>
                      </a:pPr>
                      <a:r>
                        <a:rPr lang="en" sz="900"/>
                        <a:t>Large amount of input cells</a:t>
                      </a:r>
                      <a:endParaRPr sz="900"/>
                    </a:p>
                  </a:txBody>
                  <a:tcPr marT="63500" marB="63500" marR="63500" marL="63500">
                    <a:solidFill>
                      <a:srgbClr val="FFFFFF"/>
                    </a:solidFill>
                  </a:tcPr>
                </a:tc>
              </a:tr>
              <a:tr h="551475">
                <a:tc>
                  <a:txBody>
                    <a:bodyPr/>
                    <a:lstStyle/>
                    <a:p>
                      <a:pPr indent="0" lvl="0" marL="0" rtl="0" algn="l">
                        <a:spcBef>
                          <a:spcPts val="0"/>
                        </a:spcBef>
                        <a:spcAft>
                          <a:spcPts val="0"/>
                        </a:spcAft>
                        <a:buNone/>
                      </a:pPr>
                      <a:r>
                        <a:rPr b="1" lang="en" sz="900" u="sng"/>
                        <a:t>4C</a:t>
                      </a:r>
                      <a:endParaRPr b="1" sz="900" u="sng"/>
                    </a:p>
                  </a:txBody>
                  <a:tcPr marT="63500" marB="63500" marR="63500" marL="63500">
                    <a:solidFill>
                      <a:srgbClr val="FFFFFF"/>
                    </a:solidFill>
                  </a:tcPr>
                </a:tc>
                <a:tc>
                  <a:txBody>
                    <a:bodyPr/>
                    <a:lstStyle/>
                    <a:p>
                      <a:pPr indent="0" lvl="0" marL="0" rtl="0" algn="l">
                        <a:spcBef>
                          <a:spcPts val="0"/>
                        </a:spcBef>
                        <a:spcAft>
                          <a:spcPts val="0"/>
                        </a:spcAft>
                        <a:buNone/>
                      </a:pPr>
                      <a:r>
                        <a:rPr lang="en" sz="900"/>
                        <a:t>A derivative 3C method</a:t>
                      </a:r>
                      <a:endParaRPr sz="900"/>
                    </a:p>
                    <a:p>
                      <a:pPr indent="0" lvl="0" marL="0" rtl="0" algn="l">
                        <a:spcBef>
                          <a:spcPts val="0"/>
                        </a:spcBef>
                        <a:spcAft>
                          <a:spcPts val="0"/>
                        </a:spcAft>
                        <a:buNone/>
                      </a:pPr>
                      <a:r>
                        <a:rPr lang="en" sz="900"/>
                        <a:t>Designed to search the genome for sequences contacting a selected genomic site of interest</a:t>
                      </a:r>
                      <a:endParaRPr sz="900"/>
                    </a:p>
                  </a:txBody>
                  <a:tcPr marT="63500" marB="63500" marR="63500" marL="63500">
                    <a:solidFill>
                      <a:srgbClr val="FFFFFF"/>
                    </a:solidFill>
                  </a:tcPr>
                </a:tc>
                <a:tc>
                  <a:txBody>
                    <a:bodyPr/>
                    <a:lstStyle/>
                    <a:p>
                      <a:pPr indent="0" lvl="0" marL="0" rtl="0" algn="l">
                        <a:spcBef>
                          <a:spcPts val="0"/>
                        </a:spcBef>
                        <a:spcAft>
                          <a:spcPts val="0"/>
                        </a:spcAft>
                        <a:buNone/>
                      </a:pPr>
                      <a:r>
                        <a:rPr lang="en" sz="900"/>
                        <a:t>Modified and better protocol than 3C</a:t>
                      </a:r>
                      <a:endParaRPr sz="900"/>
                    </a:p>
                  </a:txBody>
                  <a:tcPr marT="63500" marB="63500" marR="63500" marL="63500">
                    <a:solidFill>
                      <a:srgbClr val="FFFFFF"/>
                    </a:solidFill>
                  </a:tcPr>
                </a:tc>
                <a:tc>
                  <a:txBody>
                    <a:bodyPr/>
                    <a:lstStyle/>
                    <a:p>
                      <a:pPr indent="0" lvl="0" marL="0" rtl="0" algn="l">
                        <a:spcBef>
                          <a:spcPts val="0"/>
                        </a:spcBef>
                        <a:spcAft>
                          <a:spcPts val="0"/>
                        </a:spcAft>
                        <a:buNone/>
                      </a:pPr>
                      <a:r>
                        <a:rPr lang="en" sz="900"/>
                        <a:t>Chromatin interactions must be close and stable to be detected</a:t>
                      </a:r>
                      <a:endParaRPr sz="900"/>
                    </a:p>
                  </a:txBody>
                  <a:tcPr marT="63500" marB="63500" marR="63500" marL="63500">
                    <a:solidFill>
                      <a:srgbClr val="FFFFFF"/>
                    </a:solidFill>
                  </a:tcPr>
                </a:tc>
              </a:tr>
              <a:tr h="524550">
                <a:tc>
                  <a:txBody>
                    <a:bodyPr/>
                    <a:lstStyle/>
                    <a:p>
                      <a:pPr indent="0" lvl="0" marL="0" rtl="0" algn="l">
                        <a:spcBef>
                          <a:spcPts val="0"/>
                        </a:spcBef>
                        <a:spcAft>
                          <a:spcPts val="0"/>
                        </a:spcAft>
                        <a:buNone/>
                      </a:pPr>
                      <a:r>
                        <a:rPr b="1" lang="en" sz="900" u="sng"/>
                        <a:t>5C </a:t>
                      </a:r>
                      <a:endParaRPr b="1" sz="900" u="sng"/>
                    </a:p>
                  </a:txBody>
                  <a:tcPr marT="63500" marB="63500" marR="63500" marL="63500">
                    <a:solidFill>
                      <a:srgbClr val="FFFFFF"/>
                    </a:solidFill>
                  </a:tcPr>
                </a:tc>
                <a:tc>
                  <a:txBody>
                    <a:bodyPr/>
                    <a:lstStyle/>
                    <a:p>
                      <a:pPr indent="0" lvl="0" marL="0" rtl="0" algn="l">
                        <a:spcBef>
                          <a:spcPts val="0"/>
                        </a:spcBef>
                        <a:spcAft>
                          <a:spcPts val="0"/>
                        </a:spcAft>
                        <a:buNone/>
                      </a:pPr>
                      <a:r>
                        <a:rPr lang="en" sz="900"/>
                        <a:t>Known as 3C-Carbon Copy.</a:t>
                      </a:r>
                      <a:endParaRPr sz="900"/>
                    </a:p>
                    <a:p>
                      <a:pPr indent="0" lvl="0" marL="0" rtl="0" algn="l">
                        <a:spcBef>
                          <a:spcPts val="0"/>
                        </a:spcBef>
                        <a:spcAft>
                          <a:spcPts val="0"/>
                        </a:spcAft>
                        <a:buNone/>
                      </a:pPr>
                      <a:r>
                        <a:rPr lang="en" sz="900"/>
                        <a:t>Detects interactions between all restriction fragments within a given region</a:t>
                      </a:r>
                      <a:endParaRPr sz="900"/>
                    </a:p>
                  </a:txBody>
                  <a:tcPr marT="63500" marB="63500" marR="63500" marL="63500">
                    <a:solidFill>
                      <a:srgbClr val="FFFFFF"/>
                    </a:solidFill>
                  </a:tcPr>
                </a:tc>
                <a:tc>
                  <a:txBody>
                    <a:bodyPr/>
                    <a:lstStyle/>
                    <a:p>
                      <a:pPr indent="0" lvl="0" marL="0" rtl="0" algn="l">
                        <a:spcBef>
                          <a:spcPts val="0"/>
                        </a:spcBef>
                        <a:spcAft>
                          <a:spcPts val="0"/>
                        </a:spcAft>
                        <a:buNone/>
                      </a:pPr>
                      <a:r>
                        <a:rPr lang="en" sz="900"/>
                        <a:t>High efficiency</a:t>
                      </a:r>
                      <a:endParaRPr sz="900"/>
                    </a:p>
                  </a:txBody>
                  <a:tcPr marT="63500" marB="63500" marR="63500" marL="63500">
                    <a:solidFill>
                      <a:srgbClr val="FFFFFF"/>
                    </a:solidFill>
                  </a:tcPr>
                </a:tc>
                <a:tc>
                  <a:txBody>
                    <a:bodyPr/>
                    <a:lstStyle/>
                    <a:p>
                      <a:pPr indent="0" lvl="0" marL="0" rtl="0" algn="l">
                        <a:spcBef>
                          <a:spcPts val="0"/>
                        </a:spcBef>
                        <a:spcAft>
                          <a:spcPts val="0"/>
                        </a:spcAft>
                        <a:buNone/>
                      </a:pPr>
                      <a:r>
                        <a:rPr lang="en" sz="900"/>
                        <a:t>Cannot detect contact larger than a few MBs</a:t>
                      </a:r>
                      <a:endParaRPr sz="900"/>
                    </a:p>
                  </a:txBody>
                  <a:tcPr marT="63500" marB="63500" marR="63500" marL="63500">
                    <a:solidFill>
                      <a:srgbClr val="FFFFFF"/>
                    </a:solidFill>
                  </a:tcPr>
                </a:tc>
              </a:tr>
              <a:tr h="525000">
                <a:tc>
                  <a:txBody>
                    <a:bodyPr/>
                    <a:lstStyle/>
                    <a:p>
                      <a:pPr indent="0" lvl="0" marL="0" rtl="0" algn="l">
                        <a:spcBef>
                          <a:spcPts val="0"/>
                        </a:spcBef>
                        <a:spcAft>
                          <a:spcPts val="0"/>
                        </a:spcAft>
                        <a:buNone/>
                      </a:pPr>
                      <a:r>
                        <a:rPr b="1" lang="en" sz="900" u="sng"/>
                        <a:t>Hi-C</a:t>
                      </a:r>
                      <a:endParaRPr b="1" sz="900" u="sng"/>
                    </a:p>
                  </a:txBody>
                  <a:tcPr marT="63500" marB="63500" marR="63500" marL="63500">
                    <a:solidFill>
                      <a:srgbClr val="FFFFFF"/>
                    </a:solidFill>
                  </a:tcPr>
                </a:tc>
                <a:tc>
                  <a:txBody>
                    <a:bodyPr/>
                    <a:lstStyle/>
                    <a:p>
                      <a:pPr indent="0" lvl="0" marL="0" rtl="0" algn="l">
                        <a:spcBef>
                          <a:spcPts val="0"/>
                        </a:spcBef>
                        <a:spcAft>
                          <a:spcPts val="0"/>
                        </a:spcAft>
                        <a:buNone/>
                      </a:pPr>
                      <a:r>
                        <a:rPr lang="en" sz="900"/>
                        <a:t>Capable of identifying long range interactions</a:t>
                      </a:r>
                      <a:endParaRPr sz="900"/>
                    </a:p>
                    <a:p>
                      <a:pPr indent="0" lvl="0" marL="0" rtl="0" algn="l">
                        <a:spcBef>
                          <a:spcPts val="0"/>
                        </a:spcBef>
                        <a:spcAft>
                          <a:spcPts val="0"/>
                        </a:spcAft>
                        <a:buNone/>
                      </a:pPr>
                      <a:r>
                        <a:rPr lang="en" sz="900"/>
                        <a:t>Used to analyze genome-wide chromatin organization</a:t>
                      </a:r>
                      <a:endParaRPr sz="900"/>
                    </a:p>
                  </a:txBody>
                  <a:tcPr marT="63500" marB="63500" marR="63500" marL="63500">
                    <a:solidFill>
                      <a:srgbClr val="FFFFFF"/>
                    </a:solidFill>
                  </a:tcPr>
                </a:tc>
                <a:tc>
                  <a:txBody>
                    <a:bodyPr/>
                    <a:lstStyle/>
                    <a:p>
                      <a:pPr indent="0" lvl="0" marL="0" rtl="0" algn="l">
                        <a:spcBef>
                          <a:spcPts val="0"/>
                        </a:spcBef>
                        <a:spcAft>
                          <a:spcPts val="0"/>
                        </a:spcAft>
                        <a:buNone/>
                      </a:pPr>
                      <a:r>
                        <a:rPr lang="en" sz="900"/>
                        <a:t>Interactions can be detected even over relatively large genomic-distances</a:t>
                      </a:r>
                      <a:endParaRPr sz="900"/>
                    </a:p>
                    <a:p>
                      <a:pPr indent="0" lvl="0" marL="0" rtl="0" algn="l">
                        <a:spcBef>
                          <a:spcPts val="0"/>
                        </a:spcBef>
                        <a:spcAft>
                          <a:spcPts val="0"/>
                        </a:spcAft>
                        <a:buNone/>
                      </a:pPr>
                      <a:r>
                        <a:rPr lang="en" sz="900"/>
                        <a:t>Can detect in-cis interactions and trans-interactions</a:t>
                      </a:r>
                      <a:endParaRPr sz="900"/>
                    </a:p>
                  </a:txBody>
                  <a:tcPr marT="63500" marB="63500" marR="63500" marL="63500">
                    <a:solidFill>
                      <a:srgbClr val="FFFFFF"/>
                    </a:solidFill>
                  </a:tcPr>
                </a:tc>
                <a:tc>
                  <a:txBody>
                    <a:bodyPr/>
                    <a:lstStyle/>
                    <a:p>
                      <a:pPr indent="0" lvl="0" marL="0" rtl="0" algn="l">
                        <a:spcBef>
                          <a:spcPts val="0"/>
                        </a:spcBef>
                        <a:spcAft>
                          <a:spcPts val="0"/>
                        </a:spcAft>
                        <a:buNone/>
                      </a:pPr>
                      <a:r>
                        <a:rPr lang="en" sz="900"/>
                        <a:t>Low resolution</a:t>
                      </a:r>
                      <a:endParaRPr sz="900"/>
                    </a:p>
                    <a:p>
                      <a:pPr indent="0" lvl="0" marL="0" rtl="0" algn="l">
                        <a:spcBef>
                          <a:spcPts val="0"/>
                        </a:spcBef>
                        <a:spcAft>
                          <a:spcPts val="0"/>
                        </a:spcAft>
                        <a:buNone/>
                      </a:pPr>
                      <a:r>
                        <a:rPr lang="en" sz="900"/>
                        <a:t>Deep sequencing needed</a:t>
                      </a:r>
                      <a:endParaRPr sz="900"/>
                    </a:p>
                  </a:txBody>
                  <a:tcPr marT="63500" marB="63500" marR="63500" marL="63500">
                    <a:solidFill>
                      <a:srgbClr val="FFFFFF"/>
                    </a:solidFill>
                  </a:tcPr>
                </a:tc>
              </a:tr>
              <a:tr h="498775">
                <a:tc>
                  <a:txBody>
                    <a:bodyPr/>
                    <a:lstStyle/>
                    <a:p>
                      <a:pPr indent="0" lvl="0" marL="0" rtl="0" algn="l">
                        <a:spcBef>
                          <a:spcPts val="0"/>
                        </a:spcBef>
                        <a:spcAft>
                          <a:spcPts val="0"/>
                        </a:spcAft>
                        <a:buNone/>
                      </a:pPr>
                      <a:r>
                        <a:rPr b="1" lang="en" sz="900" u="sng"/>
                        <a:t>Statistical Techniques</a:t>
                      </a:r>
                      <a:endParaRPr b="1" sz="900" u="sng"/>
                    </a:p>
                  </a:txBody>
                  <a:tcPr marT="63500" marB="63500" marR="63500" marL="63500">
                    <a:solidFill>
                      <a:srgbClr val="FFFFFF"/>
                    </a:solidFill>
                  </a:tcPr>
                </a:tc>
                <a:tc>
                  <a:txBody>
                    <a:bodyPr/>
                    <a:lstStyle/>
                    <a:p>
                      <a:pPr indent="0" lvl="0" marL="0" rtl="0" algn="l">
                        <a:spcBef>
                          <a:spcPts val="0"/>
                        </a:spcBef>
                        <a:spcAft>
                          <a:spcPts val="0"/>
                        </a:spcAft>
                        <a:buNone/>
                      </a:pPr>
                      <a:r>
                        <a:rPr lang="en" sz="900"/>
                        <a:t>Used in statistical analysis of raw research data.</a:t>
                      </a:r>
                      <a:endParaRPr sz="900"/>
                    </a:p>
                    <a:p>
                      <a:pPr indent="0" lvl="0" marL="0" rtl="0" algn="l">
                        <a:spcBef>
                          <a:spcPts val="0"/>
                        </a:spcBef>
                        <a:spcAft>
                          <a:spcPts val="0"/>
                        </a:spcAft>
                        <a:buNone/>
                      </a:pPr>
                      <a:r>
                        <a:rPr lang="en" sz="900"/>
                        <a:t>Provides different ways to assess the robustness of research outputs.</a:t>
                      </a:r>
                      <a:endParaRPr sz="900"/>
                    </a:p>
                  </a:txBody>
                  <a:tcPr marT="63500" marB="63500" marR="63500" marL="63500">
                    <a:solidFill>
                      <a:srgbClr val="FFFFFF"/>
                    </a:solidFill>
                  </a:tcPr>
                </a:tc>
                <a:tc>
                  <a:txBody>
                    <a:bodyPr/>
                    <a:lstStyle/>
                    <a:p>
                      <a:pPr indent="0" lvl="0" marL="0" rtl="0" algn="l">
                        <a:spcBef>
                          <a:spcPts val="0"/>
                        </a:spcBef>
                        <a:spcAft>
                          <a:spcPts val="0"/>
                        </a:spcAft>
                        <a:buNone/>
                      </a:pPr>
                      <a:r>
                        <a:rPr lang="en" sz="900"/>
                        <a:t>Flexibility - Fits data Better</a:t>
                      </a:r>
                      <a:endParaRPr sz="900"/>
                    </a:p>
                    <a:p>
                      <a:pPr indent="0" lvl="0" marL="0" rtl="0" algn="l">
                        <a:spcBef>
                          <a:spcPts val="0"/>
                        </a:spcBef>
                        <a:spcAft>
                          <a:spcPts val="0"/>
                        </a:spcAft>
                        <a:buNone/>
                      </a:pPr>
                      <a:r>
                        <a:rPr lang="en" sz="900"/>
                        <a:t>Can handle inputs of variable lengths</a:t>
                      </a:r>
                      <a:endParaRPr sz="900"/>
                    </a:p>
                  </a:txBody>
                  <a:tcPr marT="63500" marB="63500" marR="63500" marL="63500">
                    <a:solidFill>
                      <a:srgbClr val="FFFFFF"/>
                    </a:solidFill>
                  </a:tcPr>
                </a:tc>
                <a:tc>
                  <a:txBody>
                    <a:bodyPr/>
                    <a:lstStyle/>
                    <a:p>
                      <a:pPr indent="0" lvl="0" marL="0" rtl="0" algn="l">
                        <a:spcBef>
                          <a:spcPts val="0"/>
                        </a:spcBef>
                        <a:spcAft>
                          <a:spcPts val="0"/>
                        </a:spcAft>
                        <a:buNone/>
                      </a:pPr>
                      <a:r>
                        <a:rPr lang="en" sz="900"/>
                        <a:t>High memory and compute time</a:t>
                      </a:r>
                      <a:endParaRPr sz="900"/>
                    </a:p>
                  </a:txBody>
                  <a:tcPr marT="63500" marB="63500" marR="63500" marL="63500">
                    <a:solidFill>
                      <a:srgbClr val="FFFFFF"/>
                    </a:solidFill>
                  </a:tcPr>
                </a:tc>
              </a:tr>
              <a:tr h="550425">
                <a:tc>
                  <a:txBody>
                    <a:bodyPr/>
                    <a:lstStyle/>
                    <a:p>
                      <a:pPr indent="0" lvl="0" marL="0" rtl="0" algn="l">
                        <a:spcBef>
                          <a:spcPts val="0"/>
                        </a:spcBef>
                        <a:spcAft>
                          <a:spcPts val="0"/>
                        </a:spcAft>
                        <a:buNone/>
                      </a:pPr>
                      <a:r>
                        <a:rPr b="1" lang="en" sz="900" u="sng"/>
                        <a:t>Deep Learning</a:t>
                      </a:r>
                      <a:endParaRPr b="1" sz="900" u="sng"/>
                    </a:p>
                  </a:txBody>
                  <a:tcPr marT="63500" marB="63500" marR="63500" marL="63500">
                    <a:solidFill>
                      <a:srgbClr val="FFFFFF"/>
                    </a:solidFill>
                  </a:tcPr>
                </a:tc>
                <a:tc>
                  <a:txBody>
                    <a:bodyPr/>
                    <a:lstStyle/>
                    <a:p>
                      <a:pPr indent="0" lvl="0" marL="0" rtl="0" algn="l">
                        <a:spcBef>
                          <a:spcPts val="0"/>
                        </a:spcBef>
                        <a:spcAft>
                          <a:spcPts val="0"/>
                        </a:spcAft>
                        <a:buNone/>
                      </a:pPr>
                      <a:r>
                        <a:rPr lang="en" sz="900"/>
                        <a:t>Class of machine learning algorithms</a:t>
                      </a:r>
                      <a:endParaRPr sz="900"/>
                    </a:p>
                    <a:p>
                      <a:pPr indent="0" lvl="0" marL="0" rtl="0" algn="l">
                        <a:spcBef>
                          <a:spcPts val="0"/>
                        </a:spcBef>
                        <a:spcAft>
                          <a:spcPts val="0"/>
                        </a:spcAft>
                        <a:buNone/>
                      </a:pPr>
                      <a:r>
                        <a:rPr lang="en" sz="900"/>
                        <a:t>Create models with several hidden layers of neural networks to make accurate predictions.</a:t>
                      </a:r>
                      <a:endParaRPr sz="900"/>
                    </a:p>
                  </a:txBody>
                  <a:tcPr marT="63500" marB="63500" marR="63500" marL="63500">
                    <a:solidFill>
                      <a:srgbClr val="FFFFFF"/>
                    </a:solidFill>
                  </a:tcPr>
                </a:tc>
                <a:tc>
                  <a:txBody>
                    <a:bodyPr/>
                    <a:lstStyle/>
                    <a:p>
                      <a:pPr indent="0" lvl="0" marL="0" rtl="0" algn="l">
                        <a:spcBef>
                          <a:spcPts val="0"/>
                        </a:spcBef>
                        <a:spcAft>
                          <a:spcPts val="0"/>
                        </a:spcAft>
                        <a:buNone/>
                      </a:pPr>
                      <a:r>
                        <a:rPr lang="en" sz="900"/>
                        <a:t>Efficient at Delivering High-quality Results</a:t>
                      </a:r>
                      <a:endParaRPr sz="900"/>
                    </a:p>
                    <a:p>
                      <a:pPr indent="0" lvl="0" marL="0" rtl="0" algn="l">
                        <a:spcBef>
                          <a:spcPts val="0"/>
                        </a:spcBef>
                        <a:spcAft>
                          <a:spcPts val="0"/>
                        </a:spcAft>
                        <a:buNone/>
                      </a:pPr>
                      <a:r>
                        <a:rPr lang="en" sz="900"/>
                        <a:t>Best Results with Unstructured Data</a:t>
                      </a:r>
                      <a:endParaRPr sz="900"/>
                    </a:p>
                    <a:p>
                      <a:pPr indent="0" lvl="0" marL="0" rtl="0" algn="l">
                        <a:spcBef>
                          <a:spcPts val="0"/>
                        </a:spcBef>
                        <a:spcAft>
                          <a:spcPts val="0"/>
                        </a:spcAft>
                        <a:buNone/>
                      </a:pPr>
                      <a:r>
                        <a:rPr lang="en" sz="900"/>
                        <a:t>No Need for Feature Engineering</a:t>
                      </a:r>
                      <a:endParaRPr sz="900"/>
                    </a:p>
                  </a:txBody>
                  <a:tcPr marT="63500" marB="63500" marR="63500" marL="63500">
                    <a:solidFill>
                      <a:srgbClr val="FFFFFF"/>
                    </a:solidFill>
                  </a:tcPr>
                </a:tc>
                <a:tc>
                  <a:txBody>
                    <a:bodyPr/>
                    <a:lstStyle/>
                    <a:p>
                      <a:pPr indent="0" lvl="0" marL="0" rtl="0" algn="l">
                        <a:spcBef>
                          <a:spcPts val="0"/>
                        </a:spcBef>
                        <a:spcAft>
                          <a:spcPts val="0"/>
                        </a:spcAft>
                        <a:buNone/>
                      </a:pPr>
                      <a:r>
                        <a:rPr lang="en" sz="900"/>
                        <a:t>Requires very large amount of data</a:t>
                      </a:r>
                      <a:endParaRPr sz="900"/>
                    </a:p>
                    <a:p>
                      <a:pPr indent="0" lvl="0" marL="0" rtl="0" algn="l">
                        <a:spcBef>
                          <a:spcPts val="0"/>
                        </a:spcBef>
                        <a:spcAft>
                          <a:spcPts val="0"/>
                        </a:spcAft>
                        <a:buNone/>
                      </a:pPr>
                      <a:r>
                        <a:rPr lang="en" sz="900"/>
                        <a:t>Extremely expensive to train due to complex data models</a:t>
                      </a:r>
                      <a:endParaRPr sz="900"/>
                    </a:p>
                  </a:txBody>
                  <a:tcPr marT="63500" marB="63500" marR="63500" marL="63500">
                    <a:solidFill>
                      <a:srgbClr val="FFFFFF"/>
                    </a:solidFill>
                  </a:tcPr>
                </a:tc>
              </a:tr>
            </a:tbl>
          </a:graphicData>
        </a:graphic>
      </p:graphicFrame>
      <p:pic>
        <p:nvPicPr>
          <p:cNvPr id="227" name="Google Shape;227;p31"/>
          <p:cNvPicPr preferRelativeResize="0"/>
          <p:nvPr/>
        </p:nvPicPr>
        <p:blipFill>
          <a:blip r:embed="rId5">
            <a:alphaModFix/>
          </a:blip>
          <a:stretch>
            <a:fillRect/>
          </a:stretch>
        </p:blipFill>
        <p:spPr>
          <a:xfrm>
            <a:off x="8175656" y="255986"/>
            <a:ext cx="701645" cy="756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2"/>
          <p:cNvSpPr txBox="1"/>
          <p:nvPr>
            <p:ph type="title"/>
          </p:nvPr>
        </p:nvSpPr>
        <p:spPr>
          <a:xfrm>
            <a:off x="819150" y="362925"/>
            <a:ext cx="7505700" cy="5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Motivation</a:t>
            </a:r>
            <a:endParaRPr b="1" u="sng"/>
          </a:p>
        </p:txBody>
      </p:sp>
      <p:sp>
        <p:nvSpPr>
          <p:cNvPr id="233" name="Google Shape;233;p32"/>
          <p:cNvSpPr txBox="1"/>
          <p:nvPr/>
        </p:nvSpPr>
        <p:spPr>
          <a:xfrm>
            <a:off x="542400" y="929200"/>
            <a:ext cx="5934000" cy="2696700"/>
          </a:xfrm>
          <a:prstGeom prst="rect">
            <a:avLst/>
          </a:prstGeom>
          <a:solidFill>
            <a:srgbClr val="F4CCCC"/>
          </a:solid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SzPts val="1600"/>
              <a:buChar char="●"/>
            </a:pPr>
            <a:r>
              <a:rPr lang="en" sz="1600"/>
              <a:t>Genes account for only 2% of the genomes</a:t>
            </a:r>
            <a:endParaRPr sz="1600"/>
          </a:p>
          <a:p>
            <a:pPr indent="-330200" lvl="0" marL="457200" rtl="0" algn="just">
              <a:lnSpc>
                <a:spcPct val="115000"/>
              </a:lnSpc>
              <a:spcBef>
                <a:spcPts val="0"/>
              </a:spcBef>
              <a:spcAft>
                <a:spcPts val="0"/>
              </a:spcAft>
              <a:buSzPts val="1600"/>
              <a:buChar char="●"/>
            </a:pPr>
            <a:r>
              <a:rPr lang="en" sz="1600"/>
              <a:t>Many diseases and disorders are caused by incorrect gene expression.</a:t>
            </a:r>
            <a:endParaRPr sz="1600"/>
          </a:p>
          <a:p>
            <a:pPr indent="-330200" lvl="0" marL="457200" rtl="0" algn="just">
              <a:lnSpc>
                <a:spcPct val="115000"/>
              </a:lnSpc>
              <a:spcBef>
                <a:spcPts val="0"/>
              </a:spcBef>
              <a:spcAft>
                <a:spcPts val="0"/>
              </a:spcAft>
              <a:buSzPts val="1600"/>
              <a:buChar char="●"/>
            </a:pPr>
            <a:r>
              <a:rPr lang="en" sz="1600"/>
              <a:t>Most chronic diseases are believed to be caused by mis regulation of genes. </a:t>
            </a:r>
            <a:endParaRPr sz="1600"/>
          </a:p>
          <a:p>
            <a:pPr indent="-330200" lvl="0" marL="457200" rtl="0" algn="just">
              <a:lnSpc>
                <a:spcPct val="115000"/>
              </a:lnSpc>
              <a:spcBef>
                <a:spcPts val="0"/>
              </a:spcBef>
              <a:spcAft>
                <a:spcPts val="0"/>
              </a:spcAft>
              <a:buSzPts val="1600"/>
              <a:buChar char="●"/>
            </a:pPr>
            <a:r>
              <a:rPr lang="en" sz="1600"/>
              <a:t>We can describe how the non-coding portion of our DNA by investigating the transcription factors.</a:t>
            </a:r>
            <a:endParaRPr sz="1600"/>
          </a:p>
          <a:p>
            <a:pPr indent="-330200" lvl="0" marL="457200" rtl="0" algn="just">
              <a:lnSpc>
                <a:spcPct val="115000"/>
              </a:lnSpc>
              <a:spcBef>
                <a:spcPts val="0"/>
              </a:spcBef>
              <a:spcAft>
                <a:spcPts val="0"/>
              </a:spcAft>
              <a:buSzPts val="1600"/>
              <a:buChar char="●"/>
            </a:pPr>
            <a:r>
              <a:rPr lang="en" sz="1600"/>
              <a:t>So there is a need to explore genomic sequences at TAD boundaries.</a:t>
            </a:r>
            <a:endParaRPr sz="1700"/>
          </a:p>
        </p:txBody>
      </p:sp>
      <p:pic>
        <p:nvPicPr>
          <p:cNvPr id="234" name="Google Shape;234;p32"/>
          <p:cNvPicPr preferRelativeResize="0"/>
          <p:nvPr/>
        </p:nvPicPr>
        <p:blipFill>
          <a:blip r:embed="rId3">
            <a:alphaModFix/>
          </a:blip>
          <a:stretch>
            <a:fillRect/>
          </a:stretch>
        </p:blipFill>
        <p:spPr>
          <a:xfrm>
            <a:off x="6797175" y="1287400"/>
            <a:ext cx="1926549" cy="2568700"/>
          </a:xfrm>
          <a:prstGeom prst="rect">
            <a:avLst/>
          </a:prstGeom>
          <a:noFill/>
          <a:ln cap="flat" cmpd="sng" w="19050">
            <a:solidFill>
              <a:schemeClr val="dk2"/>
            </a:solidFill>
            <a:prstDash val="solid"/>
            <a:round/>
            <a:headEnd len="sm" w="sm" type="none"/>
            <a:tailEnd len="sm" w="sm" type="none"/>
          </a:ln>
        </p:spPr>
      </p:pic>
      <p:sp>
        <p:nvSpPr>
          <p:cNvPr id="235" name="Google Shape;235;p32"/>
          <p:cNvSpPr/>
          <p:nvPr/>
        </p:nvSpPr>
        <p:spPr>
          <a:xfrm>
            <a:off x="574201" y="3700050"/>
            <a:ext cx="5902200" cy="11352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txBox="1"/>
          <p:nvPr/>
        </p:nvSpPr>
        <p:spPr>
          <a:xfrm>
            <a:off x="504375" y="3700051"/>
            <a:ext cx="59022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u="sng">
                <a:latin typeface="Calibri"/>
                <a:ea typeface="Calibri"/>
                <a:cs typeface="Calibri"/>
                <a:sym typeface="Calibri"/>
              </a:rPr>
              <a:t>Existing Solutions from the Problem: </a:t>
            </a:r>
            <a:r>
              <a:rPr lang="en" sz="1300">
                <a:latin typeface="Calibri"/>
                <a:ea typeface="Calibri"/>
                <a:cs typeface="Calibri"/>
                <a:sym typeface="Calibri"/>
              </a:rPr>
              <a:t> </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en" sz="1300">
                <a:latin typeface="Calibri"/>
                <a:ea typeface="Calibri"/>
                <a:cs typeface="Calibri"/>
                <a:sym typeface="Calibri"/>
              </a:rPr>
              <a:t>3C-based methods</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en" sz="1300">
                <a:latin typeface="Calibri"/>
                <a:ea typeface="Calibri"/>
                <a:cs typeface="Calibri"/>
                <a:sym typeface="Calibri"/>
              </a:rPr>
              <a:t>4C [chromosome conformation capture-on-chip]</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en" sz="1300">
                <a:latin typeface="Calibri"/>
                <a:ea typeface="Calibri"/>
                <a:cs typeface="Calibri"/>
                <a:sym typeface="Calibri"/>
              </a:rPr>
              <a:t>5C [chromosome conformation capture carbon copy]</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en" sz="1300">
                <a:latin typeface="Calibri"/>
                <a:ea typeface="Calibri"/>
                <a:cs typeface="Calibri"/>
                <a:sym typeface="Calibri"/>
              </a:rPr>
              <a:t>HiC</a:t>
            </a:r>
            <a:endParaRPr sz="1300">
              <a:latin typeface="Calibri"/>
              <a:ea typeface="Calibri"/>
              <a:cs typeface="Calibri"/>
              <a:sym typeface="Calibri"/>
            </a:endParaRPr>
          </a:p>
        </p:txBody>
      </p:sp>
      <p:pic>
        <p:nvPicPr>
          <p:cNvPr id="237" name="Google Shape;237;p32"/>
          <p:cNvPicPr preferRelativeResize="0"/>
          <p:nvPr/>
        </p:nvPicPr>
        <p:blipFill>
          <a:blip r:embed="rId4">
            <a:alphaModFix/>
          </a:blip>
          <a:stretch>
            <a:fillRect/>
          </a:stretch>
        </p:blipFill>
        <p:spPr>
          <a:xfrm>
            <a:off x="8175656" y="255986"/>
            <a:ext cx="701645" cy="756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819150" y="362925"/>
            <a:ext cx="7505700" cy="543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Features</a:t>
            </a:r>
            <a:endParaRPr b="1" u="sng"/>
          </a:p>
        </p:txBody>
      </p:sp>
      <p:pic>
        <p:nvPicPr>
          <p:cNvPr id="243" name="Google Shape;243;p33"/>
          <p:cNvPicPr preferRelativeResize="0"/>
          <p:nvPr/>
        </p:nvPicPr>
        <p:blipFill>
          <a:blip r:embed="rId3">
            <a:alphaModFix/>
          </a:blip>
          <a:stretch>
            <a:fillRect/>
          </a:stretch>
        </p:blipFill>
        <p:spPr>
          <a:xfrm>
            <a:off x="8175656" y="255986"/>
            <a:ext cx="701645" cy="756875"/>
          </a:xfrm>
          <a:prstGeom prst="rect">
            <a:avLst/>
          </a:prstGeom>
          <a:noFill/>
          <a:ln>
            <a:noFill/>
          </a:ln>
        </p:spPr>
      </p:pic>
      <p:sp>
        <p:nvSpPr>
          <p:cNvPr id="244" name="Google Shape;244;p33"/>
          <p:cNvSpPr/>
          <p:nvPr/>
        </p:nvSpPr>
        <p:spPr>
          <a:xfrm>
            <a:off x="474450" y="1123575"/>
            <a:ext cx="8298900" cy="3637800"/>
          </a:xfrm>
          <a:prstGeom prst="round2DiagRect">
            <a:avLst>
              <a:gd fmla="val 30991" name="adj1"/>
              <a:gd fmla="val 0" name="adj2"/>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3"/>
          <p:cNvSpPr txBox="1"/>
          <p:nvPr/>
        </p:nvSpPr>
        <p:spPr>
          <a:xfrm>
            <a:off x="893975" y="1194475"/>
            <a:ext cx="75813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Calibri"/>
                <a:ea typeface="Calibri"/>
                <a:cs typeface="Calibri"/>
                <a:sym typeface="Calibri"/>
              </a:rPr>
              <a:t>The Features include: </a:t>
            </a:r>
            <a:endParaRPr sz="2000">
              <a:latin typeface="Calibri"/>
              <a:ea typeface="Calibri"/>
              <a:cs typeface="Calibri"/>
              <a:sym typeface="Calibri"/>
            </a:endParaRPr>
          </a:p>
          <a:p>
            <a:pPr indent="-355600" lvl="0" marL="457200" rtl="0" algn="l">
              <a:spcBef>
                <a:spcPts val="0"/>
              </a:spcBef>
              <a:spcAft>
                <a:spcPts val="0"/>
              </a:spcAft>
              <a:buSzPts val="2000"/>
              <a:buFont typeface="Calibri"/>
              <a:buAutoNum type="arabicPeriod"/>
            </a:pPr>
            <a:r>
              <a:rPr lang="en" sz="2000">
                <a:latin typeface="Calibri"/>
                <a:ea typeface="Calibri"/>
                <a:cs typeface="Calibri"/>
                <a:sym typeface="Calibri"/>
              </a:rPr>
              <a:t>Data Fetching</a:t>
            </a:r>
            <a:endParaRPr sz="2000">
              <a:latin typeface="Calibri"/>
              <a:ea typeface="Calibri"/>
              <a:cs typeface="Calibri"/>
              <a:sym typeface="Calibri"/>
            </a:endParaRPr>
          </a:p>
          <a:p>
            <a:pPr indent="-355600" lvl="1" marL="914400" rtl="0" algn="l">
              <a:spcBef>
                <a:spcPts val="0"/>
              </a:spcBef>
              <a:spcAft>
                <a:spcPts val="0"/>
              </a:spcAft>
              <a:buSzPts val="2000"/>
              <a:buFont typeface="Calibri"/>
              <a:buAutoNum type="alphaLcPeriod"/>
            </a:pPr>
            <a:r>
              <a:rPr lang="en" sz="2000">
                <a:latin typeface="Calibri"/>
                <a:ea typeface="Calibri"/>
                <a:cs typeface="Calibri"/>
                <a:sym typeface="Calibri"/>
              </a:rPr>
              <a:t>We need to fetch the data since we will be provided with only the coordinates.</a:t>
            </a:r>
            <a:endParaRPr sz="2000">
              <a:latin typeface="Calibri"/>
              <a:ea typeface="Calibri"/>
              <a:cs typeface="Calibri"/>
              <a:sym typeface="Calibri"/>
            </a:endParaRPr>
          </a:p>
          <a:p>
            <a:pPr indent="-355600" lvl="1" marL="914400" rtl="0" algn="l">
              <a:spcBef>
                <a:spcPts val="0"/>
              </a:spcBef>
              <a:spcAft>
                <a:spcPts val="0"/>
              </a:spcAft>
              <a:buSzPts val="2000"/>
              <a:buFont typeface="Calibri"/>
              <a:buAutoNum type="alphaLcPeriod"/>
            </a:pPr>
            <a:r>
              <a:rPr lang="en" sz="2000">
                <a:latin typeface="Calibri"/>
                <a:ea typeface="Calibri"/>
                <a:cs typeface="Calibri"/>
                <a:sym typeface="Calibri"/>
              </a:rPr>
              <a:t>To fetch the required data, we will make use of BED Tools</a:t>
            </a:r>
            <a:endParaRPr sz="2000">
              <a:latin typeface="Calibri"/>
              <a:ea typeface="Calibri"/>
              <a:cs typeface="Calibri"/>
              <a:sym typeface="Calibri"/>
            </a:endParaRPr>
          </a:p>
          <a:p>
            <a:pPr indent="-355600" lvl="0" marL="457200" rtl="0" algn="l">
              <a:spcBef>
                <a:spcPts val="0"/>
              </a:spcBef>
              <a:spcAft>
                <a:spcPts val="0"/>
              </a:spcAft>
              <a:buSzPts val="2000"/>
              <a:buFont typeface="Calibri"/>
              <a:buAutoNum type="arabicPeriod"/>
            </a:pPr>
            <a:r>
              <a:rPr lang="en" sz="2000">
                <a:latin typeface="Calibri"/>
                <a:ea typeface="Calibri"/>
                <a:cs typeface="Calibri"/>
                <a:sym typeface="Calibri"/>
              </a:rPr>
              <a:t>Cell Classification</a:t>
            </a:r>
            <a:endParaRPr sz="2000">
              <a:latin typeface="Calibri"/>
              <a:ea typeface="Calibri"/>
              <a:cs typeface="Calibri"/>
              <a:sym typeface="Calibri"/>
            </a:endParaRPr>
          </a:p>
          <a:p>
            <a:pPr indent="-355600" lvl="1" marL="914400" rtl="0" algn="l">
              <a:spcBef>
                <a:spcPts val="0"/>
              </a:spcBef>
              <a:spcAft>
                <a:spcPts val="0"/>
              </a:spcAft>
              <a:buSzPts val="2000"/>
              <a:buFont typeface="Calibri"/>
              <a:buAutoNum type="alphaLcPeriod"/>
            </a:pPr>
            <a:r>
              <a:rPr lang="en" sz="2000">
                <a:latin typeface="Calibri"/>
                <a:ea typeface="Calibri"/>
                <a:cs typeface="Calibri"/>
                <a:sym typeface="Calibri"/>
              </a:rPr>
              <a:t>Understand how TAD regions differ in different types of cells</a:t>
            </a:r>
            <a:endParaRPr sz="2000">
              <a:latin typeface="Calibri"/>
              <a:ea typeface="Calibri"/>
              <a:cs typeface="Calibri"/>
              <a:sym typeface="Calibri"/>
            </a:endParaRPr>
          </a:p>
          <a:p>
            <a:pPr indent="-355600" lvl="0" marL="457200" rtl="0" algn="l">
              <a:spcBef>
                <a:spcPts val="0"/>
              </a:spcBef>
              <a:spcAft>
                <a:spcPts val="0"/>
              </a:spcAft>
              <a:buSzPts val="2000"/>
              <a:buFont typeface="Calibri"/>
              <a:buAutoNum type="arabicPeriod"/>
            </a:pPr>
            <a:r>
              <a:rPr lang="en" sz="2000">
                <a:latin typeface="Calibri"/>
                <a:ea typeface="Calibri"/>
                <a:cs typeface="Calibri"/>
                <a:sym typeface="Calibri"/>
              </a:rPr>
              <a:t>Discover Sequence Signatures</a:t>
            </a:r>
            <a:endParaRPr sz="2000">
              <a:latin typeface="Calibri"/>
              <a:ea typeface="Calibri"/>
              <a:cs typeface="Calibri"/>
              <a:sym typeface="Calibri"/>
            </a:endParaRPr>
          </a:p>
          <a:p>
            <a:pPr indent="-355600" lvl="1" marL="914400" rtl="0" algn="l">
              <a:spcBef>
                <a:spcPts val="0"/>
              </a:spcBef>
              <a:spcAft>
                <a:spcPts val="0"/>
              </a:spcAft>
              <a:buSzPts val="2000"/>
              <a:buFont typeface="Calibri"/>
              <a:buAutoNum type="alphaLcPeriod"/>
            </a:pPr>
            <a:r>
              <a:rPr lang="en" sz="2000">
                <a:latin typeface="Calibri"/>
                <a:ea typeface="Calibri"/>
                <a:cs typeface="Calibri"/>
                <a:sym typeface="Calibri"/>
              </a:rPr>
              <a:t>To identify the sequence signatures specific to these regions</a:t>
            </a:r>
            <a:endParaRPr sz="2000">
              <a:latin typeface="Calibri"/>
              <a:ea typeface="Calibri"/>
              <a:cs typeface="Calibri"/>
              <a:sym typeface="Calibri"/>
            </a:endParaRPr>
          </a:p>
          <a:p>
            <a:pPr indent="-355600" lvl="1" marL="914400" rtl="0" algn="l">
              <a:spcBef>
                <a:spcPts val="0"/>
              </a:spcBef>
              <a:spcAft>
                <a:spcPts val="0"/>
              </a:spcAft>
              <a:buSzPts val="2000"/>
              <a:buFont typeface="Calibri"/>
              <a:buAutoNum type="alphaLcPeriod"/>
            </a:pPr>
            <a:r>
              <a:rPr lang="en" sz="2000">
                <a:latin typeface="Calibri"/>
                <a:ea typeface="Calibri"/>
                <a:cs typeface="Calibri"/>
                <a:sym typeface="Calibri"/>
              </a:rPr>
              <a:t>To understand the difference between the TAD region and its boundary</a:t>
            </a:r>
            <a:endParaRPr sz="20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